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24" r:id="rId1"/>
  </p:sldMasterIdLst>
  <p:sldIdLst>
    <p:sldId id="256" r:id="rId2"/>
    <p:sldId id="257" r:id="rId3"/>
    <p:sldId id="258" r:id="rId4"/>
    <p:sldId id="264" r:id="rId5"/>
    <p:sldId id="275" r:id="rId6"/>
    <p:sldId id="276" r:id="rId7"/>
    <p:sldId id="269" r:id="rId8"/>
    <p:sldId id="267" r:id="rId9"/>
    <p:sldId id="263" r:id="rId10"/>
    <p:sldId id="273" r:id="rId11"/>
    <p:sldId id="274" r:id="rId12"/>
    <p:sldId id="261" r:id="rId13"/>
    <p:sldId id="262" r:id="rId14"/>
    <p:sldId id="266" r:id="rId15"/>
    <p:sldId id="259" r:id="rId16"/>
    <p:sldId id="260" r:id="rId17"/>
    <p:sldId id="265" r:id="rId18"/>
    <p:sldId id="270" r:id="rId19"/>
    <p:sldId id="271" r:id="rId20"/>
    <p:sldId id="272" r:id="rId21"/>
    <p:sldId id="268"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3F6B6F-CE98-4BA1-B10B-3458EA15600A}" v="79" dt="2023-06-11T08:52:02.8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2" autoAdjust="0"/>
    <p:restoredTop sz="94660"/>
  </p:normalViewPr>
  <p:slideViewPr>
    <p:cSldViewPr snapToGrid="0">
      <p:cViewPr varScale="1">
        <p:scale>
          <a:sx n="122" d="100"/>
          <a:sy n="122" d="100"/>
        </p:scale>
        <p:origin x="232" y="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ja-JP" altLang="en-US"/>
              <a:t>マスター タイトルの書式設定</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AED8E5B-0D98-4FE1-9B26-D1041E3A89F9}" type="datetimeFigureOut">
              <a:rPr lang="en-US" smtClean="0"/>
              <a:t>6/15/23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5309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0C4D3C1-679D-44D8-8A9C-D402CE4EF569}" type="datetimeFigureOut">
              <a:rPr lang="en-US" smtClean="0"/>
              <a:t>6/15/23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8242934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0C4D3C1-679D-44D8-8A9C-D402CE4EF569}" type="datetimeFigureOut">
              <a:rPr lang="en-US" smtClean="0"/>
              <a:t>6/15/23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9067255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0C4D3C1-679D-44D8-8A9C-D402CE4EF569}" type="datetimeFigureOut">
              <a:rPr lang="en-US" smtClean="0"/>
              <a:t>6/15/23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0168458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0C4D3C1-679D-44D8-8A9C-D402CE4EF569}" type="datetimeFigureOut">
              <a:rPr lang="en-US" smtClean="0"/>
              <a:t>6/15/23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721176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40C4D3C1-679D-44D8-8A9C-D402CE4EF569}" type="datetimeFigureOut">
              <a:rPr lang="en-US" smtClean="0"/>
              <a:t>6/15/23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8713371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40C4D3C1-679D-44D8-8A9C-D402CE4EF569}" type="datetimeFigureOut">
              <a:rPr lang="en-US" smtClean="0"/>
              <a:t>6/15/23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7397226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C4D3C1-679D-44D8-8A9C-D402CE4EF569}" type="datetimeFigureOut">
              <a:rPr lang="en-US" smtClean="0"/>
              <a:t>6/15/23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4506923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ja-JP" altLang="en-US"/>
              <a:t>マスター タイトルの書式設定</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C4D3C1-679D-44D8-8A9C-D402CE4EF569}" type="datetimeFigureOut">
              <a:rPr lang="en-US" smtClean="0"/>
              <a:t>6/15/23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7536173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73C2DCB-466C-4061-8D51-D3254DD77FA1}" type="datetimeFigureOut">
              <a:rPr lang="en-US" smtClean="0"/>
              <a:t>6/15/23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00361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C4D3C1-679D-44D8-8A9C-D402CE4EF569}" type="datetimeFigureOut">
              <a:rPr lang="en-US" smtClean="0"/>
              <a:t>6/15/23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3595225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642357F-39F6-401C-9FF8-3072724998F3}" type="datetimeFigureOut">
              <a:rPr lang="en-US" smtClean="0"/>
              <a:t>6/15/23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19354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0C4D3C1-679D-44D8-8A9C-D402CE4EF569}" type="datetimeFigureOut">
              <a:rPr lang="en-US" smtClean="0"/>
              <a:t>6/15/23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0356672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Content Placeholder 3"/>
          <p:cNvSpPr>
            <a:spLocks noGrp="1"/>
          </p:cNvSpPr>
          <p:nvPr>
            <p:ph sz="quarter" idx="13"/>
          </p:nvPr>
        </p:nvSpPr>
        <p:spPr>
          <a:xfrm>
            <a:off x="913774" y="3051012"/>
            <a:ext cx="5106027"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3" name="Content Placeholder 5"/>
          <p:cNvSpPr>
            <a:spLocks noGrp="1"/>
          </p:cNvSpPr>
          <p:nvPr>
            <p:ph sz="quarter" idx="14"/>
          </p:nvPr>
        </p:nvSpPr>
        <p:spPr>
          <a:xfrm>
            <a:off x="6172200" y="3051012"/>
            <a:ext cx="5105401"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0C4D3C1-679D-44D8-8A9C-D402CE4EF569}" type="datetimeFigureOut">
              <a:rPr lang="en-US" smtClean="0"/>
              <a:t>6/15/23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4949235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0298110-BAA6-4256-A2E5-BB66A47D2616}" type="datetimeFigureOut">
              <a:rPr lang="en-US" smtClean="0"/>
              <a:t>6/15/23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68344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A4903892-3343-4E4E-B81B-70A099359AD2}" type="datetimeFigureOut">
              <a:rPr lang="en-US" smtClean="0"/>
              <a:t>6/15/23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69392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ja-JP" altLang="en-US"/>
              <a:t>マスター タイトルの書式設定</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0C4D3C1-679D-44D8-8A9C-D402CE4EF569}" type="datetimeFigureOut">
              <a:rPr lang="en-US" smtClean="0"/>
              <a:t>6/15/23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9897835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EB3A624-F501-46A9-B8CA-4949E24E27C8}" type="datetimeFigureOut">
              <a:rPr lang="en-US" smtClean="0"/>
              <a:t>6/15/23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92151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0C4D3C1-679D-44D8-8A9C-D402CE4EF569}" type="datetimeFigureOut">
              <a:rPr lang="en-US" smtClean="0"/>
              <a:t>6/15/23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47446110"/>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 id="2147483942" r:id="rId18"/>
  </p:sldLayoutIdLst>
  <p:hf sldNum="0" hdr="0" ftr="0" dt="0"/>
  <p:txStyles>
    <p:title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905273-8F0D-7948-A736-0860187F6EB9}"/>
              </a:ext>
            </a:extLst>
          </p:cNvPr>
          <p:cNvSpPr>
            <a:spLocks noGrp="1"/>
          </p:cNvSpPr>
          <p:nvPr>
            <p:ph type="ctrTitle"/>
          </p:nvPr>
        </p:nvSpPr>
        <p:spPr>
          <a:xfrm>
            <a:off x="1623317" y="2424700"/>
            <a:ext cx="8876872" cy="1602769"/>
          </a:xfrm>
        </p:spPr>
        <p:txBody>
          <a:bodyPr>
            <a:normAutofit/>
          </a:bodyPr>
          <a:lstStyle/>
          <a:p>
            <a:r>
              <a:rPr kumimoji="1" lang="ja-JP" altLang="en-US" sz="6600" b="1" dirty="0"/>
              <a:t>海のプラスチックごみ</a:t>
            </a:r>
          </a:p>
        </p:txBody>
      </p:sp>
      <p:sp>
        <p:nvSpPr>
          <p:cNvPr id="4" name="テキスト ボックス 3">
            <a:extLst>
              <a:ext uri="{FF2B5EF4-FFF2-40B4-BE49-F238E27FC236}">
                <a16:creationId xmlns:a16="http://schemas.microsoft.com/office/drawing/2014/main" id="{1FBDAA42-358A-FDD6-645F-58142664C22D}"/>
              </a:ext>
            </a:extLst>
          </p:cNvPr>
          <p:cNvSpPr txBox="1"/>
          <p:nvPr/>
        </p:nvSpPr>
        <p:spPr>
          <a:xfrm>
            <a:off x="1931541" y="5116531"/>
            <a:ext cx="8701421" cy="584775"/>
          </a:xfrm>
          <a:prstGeom prst="rect">
            <a:avLst/>
          </a:prstGeom>
          <a:noFill/>
        </p:spPr>
        <p:txBody>
          <a:bodyPr wrap="none" rtlCol="0">
            <a:spAutoFit/>
          </a:bodyPr>
          <a:lstStyle/>
          <a:p>
            <a:r>
              <a:rPr kumimoji="1" lang="ja-JP" altLang="en-US" sz="3200" b="1" dirty="0"/>
              <a:t>公益財団法人　日本セーリング連盟　環境委員会</a:t>
            </a:r>
          </a:p>
        </p:txBody>
      </p:sp>
    </p:spTree>
    <p:extLst>
      <p:ext uri="{BB962C8B-B14F-4D97-AF65-F5344CB8AC3E}">
        <p14:creationId xmlns:p14="http://schemas.microsoft.com/office/powerpoint/2010/main" val="2427409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561FC67-20C7-1CC0-B0AE-99C41712560E}"/>
              </a:ext>
            </a:extLst>
          </p:cNvPr>
          <p:cNvSpPr>
            <a:spLocks noGrp="1"/>
          </p:cNvSpPr>
          <p:nvPr>
            <p:ph idx="1"/>
          </p:nvPr>
        </p:nvSpPr>
        <p:spPr>
          <a:xfrm>
            <a:off x="1951465" y="1407560"/>
            <a:ext cx="8394611" cy="4736386"/>
          </a:xfrm>
        </p:spPr>
        <p:txBody>
          <a:bodyPr>
            <a:noAutofit/>
          </a:bodyPr>
          <a:lstStyle/>
          <a:p>
            <a:pPr marL="0" indent="0">
              <a:buNone/>
            </a:pPr>
            <a:r>
              <a:rPr kumimoji="1" lang="en-US" altLang="ja-JP" sz="7200" dirty="0"/>
              <a:t>A: </a:t>
            </a:r>
            <a:r>
              <a:rPr kumimoji="1" lang="ja-JP" altLang="en-US" sz="7200" dirty="0"/>
              <a:t>２１００年　　　　　　　　　　</a:t>
            </a:r>
            <a:endParaRPr kumimoji="1" lang="en-US" altLang="ja-JP" sz="7200" dirty="0"/>
          </a:p>
          <a:p>
            <a:pPr marL="0" indent="0">
              <a:buNone/>
            </a:pPr>
            <a:r>
              <a:rPr lang="en-US" altLang="ja-JP" sz="7200" dirty="0"/>
              <a:t>B: </a:t>
            </a:r>
            <a:r>
              <a:rPr lang="ja-JP" altLang="en-US" sz="7200" dirty="0"/>
              <a:t>２０５０年</a:t>
            </a:r>
            <a:endParaRPr kumimoji="1" lang="ja-JP" altLang="en-US" sz="7200" dirty="0"/>
          </a:p>
        </p:txBody>
      </p:sp>
      <p:pic>
        <p:nvPicPr>
          <p:cNvPr id="3074" name="Picture 2" descr="マイクロプラスチックのイラスト">
            <a:extLst>
              <a:ext uri="{FF2B5EF4-FFF2-40B4-BE49-F238E27FC236}">
                <a16:creationId xmlns:a16="http://schemas.microsoft.com/office/drawing/2014/main" id="{BCF19796-C4CF-3D1E-754A-24F123AC0D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1113" y="2763748"/>
            <a:ext cx="3536023" cy="3536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084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6126F0-4723-F32F-ED47-C1681A57ACA2}"/>
              </a:ext>
            </a:extLst>
          </p:cNvPr>
          <p:cNvSpPr>
            <a:spLocks noGrp="1"/>
          </p:cNvSpPr>
          <p:nvPr>
            <p:ph type="title"/>
          </p:nvPr>
        </p:nvSpPr>
        <p:spPr/>
        <p:txBody>
          <a:bodyPr/>
          <a:lstStyle/>
          <a:p>
            <a:r>
              <a:rPr kumimoji="1" lang="ja-JP" altLang="en-US" dirty="0"/>
              <a:t>正解</a:t>
            </a:r>
          </a:p>
        </p:txBody>
      </p:sp>
      <p:sp>
        <p:nvSpPr>
          <p:cNvPr id="3" name="コンテンツ プレースホルダー 2">
            <a:extLst>
              <a:ext uri="{FF2B5EF4-FFF2-40B4-BE49-F238E27FC236}">
                <a16:creationId xmlns:a16="http://schemas.microsoft.com/office/drawing/2014/main" id="{E16CA30C-485D-7725-AC01-16737E275120}"/>
              </a:ext>
            </a:extLst>
          </p:cNvPr>
          <p:cNvSpPr>
            <a:spLocks noGrp="1"/>
          </p:cNvSpPr>
          <p:nvPr>
            <p:ph idx="1"/>
          </p:nvPr>
        </p:nvSpPr>
        <p:spPr>
          <a:xfrm>
            <a:off x="913775" y="2367093"/>
            <a:ext cx="10364452" cy="4105626"/>
          </a:xfrm>
        </p:spPr>
        <p:txBody>
          <a:bodyPr>
            <a:normAutofit fontScale="85000" lnSpcReduction="10000"/>
          </a:bodyPr>
          <a:lstStyle/>
          <a:p>
            <a:pPr marL="0" indent="0">
              <a:buNone/>
            </a:pPr>
            <a:r>
              <a:rPr lang="en-US" altLang="ja-JP" sz="7200" dirty="0"/>
              <a:t>B: </a:t>
            </a:r>
            <a:r>
              <a:rPr lang="ja-JP" altLang="en-US" sz="7200" dirty="0"/>
              <a:t>２０５０年</a:t>
            </a:r>
            <a:endParaRPr lang="en-US" altLang="ja-JP" sz="7200" dirty="0"/>
          </a:p>
          <a:p>
            <a:pPr marL="0" indent="0">
              <a:buNone/>
            </a:pPr>
            <a:endParaRPr lang="en-US" altLang="ja-JP" dirty="0"/>
          </a:p>
          <a:p>
            <a:pPr marL="0" indent="0">
              <a:buNone/>
            </a:pPr>
            <a:r>
              <a:rPr lang="ja-JP" altLang="en-US" sz="4000" dirty="0">
                <a:solidFill>
                  <a:srgbClr val="333333"/>
                </a:solidFill>
                <a:effectLst/>
                <a:latin typeface="+mj-ea"/>
                <a:ea typeface="+mj-ea"/>
                <a:cs typeface="Times New Roman" panose="02020603050405020304" pitchFamily="18" charset="0"/>
              </a:rPr>
              <a:t>年間約８００万トンのプラスチックごみが海に流出すると言われている。</a:t>
            </a:r>
            <a:r>
              <a:rPr lang="ja-JP" altLang="ja-JP" sz="4000" dirty="0">
                <a:solidFill>
                  <a:srgbClr val="333333"/>
                </a:solidFill>
                <a:effectLst/>
                <a:latin typeface="+mj-ea"/>
                <a:ea typeface="+mj-ea"/>
                <a:cs typeface="Times New Roman" panose="02020603050405020304" pitchFamily="18" charset="0"/>
              </a:rPr>
              <a:t>海洋における魚類の全生物量とされる</a:t>
            </a:r>
            <a:r>
              <a:rPr lang="en-US" altLang="ja-JP" sz="4000" dirty="0">
                <a:solidFill>
                  <a:srgbClr val="333333"/>
                </a:solidFill>
                <a:effectLst/>
                <a:latin typeface="+mj-ea"/>
                <a:ea typeface="+mj-ea"/>
                <a:cs typeface="Times New Roman" panose="02020603050405020304" pitchFamily="18" charset="0"/>
              </a:rPr>
              <a:t>2050</a:t>
            </a:r>
            <a:r>
              <a:rPr lang="ja-JP" altLang="ja-JP" sz="4000" dirty="0">
                <a:solidFill>
                  <a:srgbClr val="333333"/>
                </a:solidFill>
                <a:effectLst/>
                <a:latin typeface="+mj-ea"/>
                <a:ea typeface="+mj-ea"/>
                <a:cs typeface="Times New Roman" panose="02020603050405020304" pitchFamily="18" charset="0"/>
              </a:rPr>
              <a:t>年には</a:t>
            </a:r>
            <a:r>
              <a:rPr lang="en-US" altLang="ja-JP" sz="4000" dirty="0">
                <a:solidFill>
                  <a:srgbClr val="333333"/>
                </a:solidFill>
                <a:latin typeface="+mj-ea"/>
                <a:ea typeface="+mj-ea"/>
                <a:cs typeface="Times New Roman" panose="02020603050405020304" pitchFamily="18" charset="0"/>
              </a:rPr>
              <a:t>8</a:t>
            </a:r>
            <a:r>
              <a:rPr lang="ja-JP" altLang="ja-JP" sz="4000" dirty="0">
                <a:solidFill>
                  <a:srgbClr val="333333"/>
                </a:solidFill>
                <a:latin typeface="+mj-ea"/>
                <a:ea typeface="+mj-ea"/>
                <a:cs typeface="Times New Roman" panose="02020603050405020304" pitchFamily="18" charset="0"/>
              </a:rPr>
              <a:t>億トンを</a:t>
            </a:r>
            <a:r>
              <a:rPr lang="ja-JP" altLang="ja-JP" sz="4000" dirty="0">
                <a:solidFill>
                  <a:srgbClr val="333333"/>
                </a:solidFill>
                <a:effectLst/>
                <a:latin typeface="+mj-ea"/>
                <a:ea typeface="+mj-ea"/>
                <a:cs typeface="Times New Roman" panose="02020603050405020304" pitchFamily="18" charset="0"/>
              </a:rPr>
              <a:t>プラスチックごみの重量が超えることに。</a:t>
            </a:r>
            <a:r>
              <a:rPr lang="ja-JP" altLang="en-US" sz="4000" dirty="0">
                <a:solidFill>
                  <a:srgbClr val="333333"/>
                </a:solidFill>
                <a:effectLst/>
                <a:latin typeface="+mj-ea"/>
                <a:ea typeface="+mj-ea"/>
                <a:cs typeface="Times New Roman" panose="02020603050405020304" pitchFamily="18" charset="0"/>
              </a:rPr>
              <a:t>　　　　　　　　　　　　　　</a:t>
            </a:r>
            <a:r>
              <a:rPr lang="ja-JP" altLang="en-US" sz="2400" dirty="0">
                <a:solidFill>
                  <a:srgbClr val="333333"/>
                </a:solidFill>
                <a:effectLst/>
                <a:latin typeface="+mj-ea"/>
                <a:ea typeface="+mj-ea"/>
                <a:cs typeface="Times New Roman" panose="02020603050405020304" pitchFamily="18" charset="0"/>
              </a:rPr>
              <a:t>＊出典　</a:t>
            </a:r>
            <a:r>
              <a:rPr lang="en-US" altLang="ja-JP" sz="2400" b="0" i="0" dirty="0">
                <a:solidFill>
                  <a:srgbClr val="000000"/>
                </a:solidFill>
                <a:effectLst/>
                <a:latin typeface="ヒラギノ角ゴ Pro"/>
              </a:rPr>
              <a:t>WORLD ECONOMIC FORUM(2016)</a:t>
            </a:r>
            <a:r>
              <a:rPr lang="ja-JP" altLang="en-US" sz="2400" b="0" i="0" dirty="0">
                <a:solidFill>
                  <a:srgbClr val="000000"/>
                </a:solidFill>
                <a:effectLst/>
                <a:latin typeface="ヒラギノ角ゴ Pro"/>
              </a:rPr>
              <a:t>　他</a:t>
            </a:r>
            <a:endParaRPr lang="ja-JP" altLang="ja-JP" sz="2400" dirty="0">
              <a:effectLst/>
              <a:latin typeface="+mj-ea"/>
              <a:ea typeface="+mj-ea"/>
              <a:cs typeface="Times New Roman" panose="02020603050405020304" pitchFamily="18" charset="0"/>
            </a:endParaRPr>
          </a:p>
          <a:p>
            <a:pPr marL="0" indent="0">
              <a:buNone/>
            </a:pPr>
            <a:endParaRPr kumimoji="1" lang="ja-JP" altLang="en-US" dirty="0"/>
          </a:p>
        </p:txBody>
      </p:sp>
    </p:spTree>
    <p:extLst>
      <p:ext uri="{BB962C8B-B14F-4D97-AF65-F5344CB8AC3E}">
        <p14:creationId xmlns:p14="http://schemas.microsoft.com/office/powerpoint/2010/main" val="3199440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F9D21AC-D3D7-51B2-E114-BE9AC69BD3E5}"/>
              </a:ext>
            </a:extLst>
          </p:cNvPr>
          <p:cNvSpPr>
            <a:spLocks noGrp="1"/>
          </p:cNvSpPr>
          <p:nvPr>
            <p:ph idx="1"/>
          </p:nvPr>
        </p:nvSpPr>
        <p:spPr>
          <a:xfrm>
            <a:off x="1066800" y="1561672"/>
            <a:ext cx="10058400" cy="4473368"/>
          </a:xfrm>
        </p:spPr>
        <p:txBody>
          <a:bodyPr>
            <a:noAutofit/>
          </a:bodyPr>
          <a:lstStyle/>
          <a:p>
            <a:pPr marL="0" indent="0">
              <a:buNone/>
            </a:pPr>
            <a:r>
              <a:rPr kumimoji="1" lang="en-US" altLang="ja-JP" sz="7200" dirty="0"/>
              <a:t>Q5:</a:t>
            </a:r>
            <a:r>
              <a:rPr kumimoji="1" lang="ja-JP" altLang="en-US" sz="7200" dirty="0"/>
              <a:t>　次の中でマイクロプラスチックが入っていると</a:t>
            </a:r>
            <a:endParaRPr kumimoji="1" lang="en-US" altLang="ja-JP" sz="7200" dirty="0"/>
          </a:p>
          <a:p>
            <a:pPr marL="0" indent="0">
              <a:buNone/>
            </a:pPr>
            <a:r>
              <a:rPr kumimoji="1" lang="ja-JP" altLang="en-US" sz="7200" dirty="0"/>
              <a:t>発見されたものはどれ？</a:t>
            </a:r>
          </a:p>
        </p:txBody>
      </p:sp>
    </p:spTree>
    <p:extLst>
      <p:ext uri="{BB962C8B-B14F-4D97-AF65-F5344CB8AC3E}">
        <p14:creationId xmlns:p14="http://schemas.microsoft.com/office/powerpoint/2010/main" val="4231748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0460D74-6745-9EDE-695D-5F78E711D0DF}"/>
              </a:ext>
            </a:extLst>
          </p:cNvPr>
          <p:cNvSpPr>
            <a:spLocks noGrp="1"/>
          </p:cNvSpPr>
          <p:nvPr>
            <p:ph idx="1"/>
          </p:nvPr>
        </p:nvSpPr>
        <p:spPr>
          <a:xfrm>
            <a:off x="1222625" y="1428109"/>
            <a:ext cx="9226193" cy="4027469"/>
          </a:xfrm>
        </p:spPr>
        <p:txBody>
          <a:bodyPr>
            <a:normAutofit lnSpcReduction="10000"/>
          </a:bodyPr>
          <a:lstStyle/>
          <a:p>
            <a:pPr marL="0" indent="0">
              <a:buNone/>
            </a:pPr>
            <a:r>
              <a:rPr kumimoji="1" lang="en-US" altLang="ja-JP" sz="7200" dirty="0"/>
              <a:t>A:</a:t>
            </a:r>
            <a:r>
              <a:rPr kumimoji="1" lang="ja-JP" altLang="en-US" sz="7200" dirty="0"/>
              <a:t>　塩　　　　 ｂ：　</a:t>
            </a:r>
            <a:r>
              <a:rPr lang="ja-JP" altLang="en-US" sz="7200" dirty="0"/>
              <a:t>砂糖　</a:t>
            </a:r>
            <a:endParaRPr lang="en-US" altLang="ja-JP" sz="7200" dirty="0"/>
          </a:p>
          <a:p>
            <a:pPr marL="0" indent="0">
              <a:buNone/>
            </a:pPr>
            <a:endParaRPr lang="en-US" altLang="ja-JP" sz="7200" dirty="0"/>
          </a:p>
          <a:p>
            <a:pPr marL="0" indent="0">
              <a:buNone/>
            </a:pPr>
            <a:r>
              <a:rPr kumimoji="1" lang="ja-JP" altLang="en-US" sz="7200" dirty="0"/>
              <a:t>Ｃ： 魚　　　 　Ｄ：　鶏肉</a:t>
            </a:r>
          </a:p>
        </p:txBody>
      </p:sp>
      <p:pic>
        <p:nvPicPr>
          <p:cNvPr id="4100" name="Picture 4">
            <a:extLst>
              <a:ext uri="{FF2B5EF4-FFF2-40B4-BE49-F238E27FC236}">
                <a16:creationId xmlns:a16="http://schemas.microsoft.com/office/drawing/2014/main" id="{BB43BCA5-075C-EAE5-3BB4-F0EA02B553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4404" y="1248191"/>
            <a:ext cx="1486486" cy="154626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5CAB6973-3643-5F86-0F67-C74746746E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2270" y="4222317"/>
            <a:ext cx="2163730" cy="138749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上白糖のイラスト">
            <a:extLst>
              <a:ext uri="{FF2B5EF4-FFF2-40B4-BE49-F238E27FC236}">
                <a16:creationId xmlns:a16="http://schemas.microsoft.com/office/drawing/2014/main" id="{F625C0ED-2DB7-6FA6-EC07-D82EB29F09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7864" y="1304057"/>
            <a:ext cx="1777430" cy="177743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七面鳥・鶏肉の丸焼きのイラスト">
            <a:extLst>
              <a:ext uri="{FF2B5EF4-FFF2-40B4-BE49-F238E27FC236}">
                <a16:creationId xmlns:a16="http://schemas.microsoft.com/office/drawing/2014/main" id="{8D4EEA42-3FC2-0DF3-DF9C-C7257F4BD4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70723" y="4151400"/>
            <a:ext cx="1778285" cy="152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794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01219A-ACA5-B6A4-032F-DA2C9CED0D58}"/>
              </a:ext>
            </a:extLst>
          </p:cNvPr>
          <p:cNvSpPr>
            <a:spLocks noGrp="1"/>
          </p:cNvSpPr>
          <p:nvPr>
            <p:ph type="title"/>
          </p:nvPr>
        </p:nvSpPr>
        <p:spPr/>
        <p:txBody>
          <a:bodyPr/>
          <a:lstStyle/>
          <a:p>
            <a:r>
              <a:rPr kumimoji="1" lang="ja-JP" altLang="en-US" dirty="0"/>
              <a:t>正解</a:t>
            </a:r>
          </a:p>
        </p:txBody>
      </p:sp>
      <p:sp>
        <p:nvSpPr>
          <p:cNvPr id="3" name="コンテンツ プレースホルダー 2">
            <a:extLst>
              <a:ext uri="{FF2B5EF4-FFF2-40B4-BE49-F238E27FC236}">
                <a16:creationId xmlns:a16="http://schemas.microsoft.com/office/drawing/2014/main" id="{93749E75-B432-BABC-E70D-FB8C9A5612E1}"/>
              </a:ext>
            </a:extLst>
          </p:cNvPr>
          <p:cNvSpPr>
            <a:spLocks noGrp="1"/>
          </p:cNvSpPr>
          <p:nvPr>
            <p:ph idx="1"/>
          </p:nvPr>
        </p:nvSpPr>
        <p:spPr>
          <a:xfrm>
            <a:off x="913775" y="2367093"/>
            <a:ext cx="10364452" cy="4290561"/>
          </a:xfrm>
        </p:spPr>
        <p:txBody>
          <a:bodyPr>
            <a:normAutofit fontScale="77500" lnSpcReduction="20000"/>
          </a:bodyPr>
          <a:lstStyle/>
          <a:p>
            <a:pPr marL="0" indent="0">
              <a:buNone/>
            </a:pPr>
            <a:r>
              <a:rPr kumimoji="1" lang="en-US" altLang="ja-JP" sz="7200" dirty="0"/>
              <a:t>A: </a:t>
            </a:r>
            <a:r>
              <a:rPr kumimoji="1" lang="ja-JP" altLang="en-US" sz="7200" dirty="0"/>
              <a:t>塩　　</a:t>
            </a:r>
            <a:r>
              <a:rPr kumimoji="1" lang="en-US" altLang="ja-JP" sz="7200" dirty="0"/>
              <a:t>C</a:t>
            </a:r>
            <a:r>
              <a:rPr kumimoji="1" lang="ja-JP" altLang="en-US" sz="7200" dirty="0"/>
              <a:t>：</a:t>
            </a:r>
            <a:r>
              <a:rPr kumimoji="1" lang="en-US" altLang="ja-JP" sz="7200" dirty="0"/>
              <a:t> </a:t>
            </a:r>
            <a:r>
              <a:rPr kumimoji="1" lang="ja-JP" altLang="en-US" sz="7200" dirty="0"/>
              <a:t>魚</a:t>
            </a:r>
            <a:endParaRPr kumimoji="1" lang="en-US" altLang="ja-JP" sz="7200" dirty="0"/>
          </a:p>
          <a:p>
            <a:endParaRPr lang="en-US" altLang="ja-JP" dirty="0"/>
          </a:p>
          <a:p>
            <a:pPr marL="0" indent="0">
              <a:buNone/>
            </a:pPr>
            <a:r>
              <a:rPr kumimoji="1" lang="ja-JP" altLang="en-US" sz="4000" dirty="0"/>
              <a:t>魚はマイクロプラスチックを食べ、その魚を更に大きな魚が食べという食物連鎖により魚の体内からもマイクロプラスチックが発見されています。</a:t>
            </a:r>
            <a:endParaRPr kumimoji="1" lang="en-US" altLang="ja-JP" sz="4000" dirty="0"/>
          </a:p>
          <a:p>
            <a:pPr marL="0" indent="0">
              <a:buNone/>
            </a:pPr>
            <a:endParaRPr lang="en-US" altLang="ja-JP" sz="4000" dirty="0"/>
          </a:p>
          <a:p>
            <a:pPr marL="0" indent="0">
              <a:buNone/>
            </a:pPr>
            <a:r>
              <a:rPr kumimoji="1" lang="ja-JP" altLang="en-US" sz="4000" dirty="0"/>
              <a:t>　　　　　　　　　　　　　　　　　　　　　　　　　</a:t>
            </a:r>
            <a:r>
              <a:rPr kumimoji="1" lang="ja-JP" altLang="en-US" sz="3100" dirty="0"/>
              <a:t>出典：東京農工大学　他</a:t>
            </a:r>
            <a:endParaRPr kumimoji="1" lang="en-US" altLang="ja-JP" sz="3100" dirty="0"/>
          </a:p>
          <a:p>
            <a:pPr marL="0" indent="0">
              <a:buNone/>
            </a:pPr>
            <a:endParaRPr lang="en-US" altLang="ja-JP" sz="4000" dirty="0"/>
          </a:p>
          <a:p>
            <a:pPr marL="0" indent="0">
              <a:buNone/>
            </a:pPr>
            <a:endParaRPr kumimoji="1" lang="en-US" altLang="ja-JP" sz="4000" dirty="0"/>
          </a:p>
        </p:txBody>
      </p:sp>
    </p:spTree>
    <p:extLst>
      <p:ext uri="{BB962C8B-B14F-4D97-AF65-F5344CB8AC3E}">
        <p14:creationId xmlns:p14="http://schemas.microsoft.com/office/powerpoint/2010/main" val="2569624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10D3153-C83B-87AF-680F-EF63D08C8D5E}"/>
              </a:ext>
            </a:extLst>
          </p:cNvPr>
          <p:cNvSpPr>
            <a:spLocks noGrp="1"/>
          </p:cNvSpPr>
          <p:nvPr>
            <p:ph idx="1"/>
          </p:nvPr>
        </p:nvSpPr>
        <p:spPr>
          <a:xfrm>
            <a:off x="913775" y="1294545"/>
            <a:ext cx="10364452" cy="4496656"/>
          </a:xfrm>
        </p:spPr>
        <p:txBody>
          <a:bodyPr>
            <a:normAutofit/>
          </a:bodyPr>
          <a:lstStyle/>
          <a:p>
            <a:pPr marL="0" indent="0">
              <a:buNone/>
            </a:pPr>
            <a:r>
              <a:rPr kumimoji="1" lang="en-US" altLang="ja-JP" sz="7200" dirty="0"/>
              <a:t>Q6:</a:t>
            </a:r>
            <a:r>
              <a:rPr lang="ja-JP" altLang="en-US" sz="7200" dirty="0"/>
              <a:t>　</a:t>
            </a:r>
            <a:r>
              <a:rPr kumimoji="1" lang="ja-JP" altLang="en-US" sz="7200" dirty="0"/>
              <a:t>海水から作る塩の何パーセントにプラスチックが入っているでしょうか？</a:t>
            </a:r>
          </a:p>
        </p:txBody>
      </p:sp>
    </p:spTree>
    <p:extLst>
      <p:ext uri="{BB962C8B-B14F-4D97-AF65-F5344CB8AC3E}">
        <p14:creationId xmlns:p14="http://schemas.microsoft.com/office/powerpoint/2010/main" val="3441594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331F2A8-72BD-98B8-4C8D-7AF8D216DA02}"/>
              </a:ext>
            </a:extLst>
          </p:cNvPr>
          <p:cNvSpPr>
            <a:spLocks noGrp="1"/>
          </p:cNvSpPr>
          <p:nvPr>
            <p:ph idx="1"/>
          </p:nvPr>
        </p:nvSpPr>
        <p:spPr>
          <a:xfrm>
            <a:off x="2352781" y="1571947"/>
            <a:ext cx="8925445" cy="4219254"/>
          </a:xfrm>
        </p:spPr>
        <p:txBody>
          <a:bodyPr>
            <a:normAutofit/>
          </a:bodyPr>
          <a:lstStyle/>
          <a:p>
            <a:pPr marL="0" indent="0">
              <a:buNone/>
            </a:pPr>
            <a:r>
              <a:rPr kumimoji="1" lang="en-US" altLang="ja-JP" sz="7200" dirty="0"/>
              <a:t>A:</a:t>
            </a:r>
            <a:r>
              <a:rPr lang="ja-JP" altLang="en-US" sz="7200" dirty="0"/>
              <a:t>　</a:t>
            </a:r>
            <a:r>
              <a:rPr kumimoji="1" lang="ja-JP" altLang="en-US" sz="7200" dirty="0"/>
              <a:t>３０％</a:t>
            </a:r>
            <a:endParaRPr kumimoji="1" lang="en-US" altLang="ja-JP" sz="7200" dirty="0"/>
          </a:p>
          <a:p>
            <a:pPr marL="0" indent="0">
              <a:buNone/>
            </a:pPr>
            <a:r>
              <a:rPr kumimoji="1" lang="en-US" altLang="ja-JP" sz="7200" dirty="0"/>
              <a:t>B:</a:t>
            </a:r>
            <a:r>
              <a:rPr kumimoji="1" lang="ja-JP" altLang="en-US" sz="7200" dirty="0"/>
              <a:t>　９０％</a:t>
            </a:r>
          </a:p>
        </p:txBody>
      </p:sp>
      <p:pic>
        <p:nvPicPr>
          <p:cNvPr id="5122" name="Picture 2" descr="ウユニ塩湖のイラスト">
            <a:extLst>
              <a:ext uri="{FF2B5EF4-FFF2-40B4-BE49-F238E27FC236}">
                <a16:creationId xmlns:a16="http://schemas.microsoft.com/office/drawing/2014/main" id="{861C3F7E-29A6-9355-7DC5-52224BB790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5503" y="1263721"/>
            <a:ext cx="3063647" cy="286451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盛り塩のイラスト">
            <a:extLst>
              <a:ext uri="{FF2B5EF4-FFF2-40B4-BE49-F238E27FC236}">
                <a16:creationId xmlns:a16="http://schemas.microsoft.com/office/drawing/2014/main" id="{A5666EA4-D603-5A16-711E-9BEE32F46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947" y="3475232"/>
            <a:ext cx="2165279" cy="216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428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7ECEC8-2744-530C-C271-2D0B88DCABB9}"/>
              </a:ext>
            </a:extLst>
          </p:cNvPr>
          <p:cNvSpPr>
            <a:spLocks noGrp="1"/>
          </p:cNvSpPr>
          <p:nvPr>
            <p:ph type="title"/>
          </p:nvPr>
        </p:nvSpPr>
        <p:spPr/>
        <p:txBody>
          <a:bodyPr/>
          <a:lstStyle/>
          <a:p>
            <a:r>
              <a:rPr kumimoji="1" lang="ja-JP" altLang="en-US" dirty="0"/>
              <a:t>正解</a:t>
            </a:r>
          </a:p>
        </p:txBody>
      </p:sp>
      <p:sp>
        <p:nvSpPr>
          <p:cNvPr id="3" name="コンテンツ プレースホルダー 2">
            <a:extLst>
              <a:ext uri="{FF2B5EF4-FFF2-40B4-BE49-F238E27FC236}">
                <a16:creationId xmlns:a16="http://schemas.microsoft.com/office/drawing/2014/main" id="{D9ABA112-4701-1FBD-381C-CC4674827756}"/>
              </a:ext>
            </a:extLst>
          </p:cNvPr>
          <p:cNvSpPr>
            <a:spLocks noGrp="1"/>
          </p:cNvSpPr>
          <p:nvPr>
            <p:ph idx="1"/>
          </p:nvPr>
        </p:nvSpPr>
        <p:spPr>
          <a:xfrm>
            <a:off x="913775" y="2367093"/>
            <a:ext cx="10364452" cy="4228916"/>
          </a:xfrm>
        </p:spPr>
        <p:txBody>
          <a:bodyPr>
            <a:normAutofit/>
          </a:bodyPr>
          <a:lstStyle/>
          <a:p>
            <a:pPr marL="0" indent="0">
              <a:buNone/>
            </a:pPr>
            <a:r>
              <a:rPr kumimoji="1" lang="en-US" altLang="ja-JP" sz="7200" dirty="0"/>
              <a:t>B</a:t>
            </a:r>
            <a:r>
              <a:rPr kumimoji="1" lang="ja-JP" altLang="en-US" sz="7200" dirty="0"/>
              <a:t>　９０％</a:t>
            </a:r>
            <a:endParaRPr kumimoji="1" lang="en-US" altLang="ja-JP" sz="7200" dirty="0"/>
          </a:p>
          <a:p>
            <a:endParaRPr lang="en-US" altLang="ja-JP" dirty="0"/>
          </a:p>
          <a:p>
            <a:pPr marL="0" indent="0">
              <a:buNone/>
            </a:pPr>
            <a:r>
              <a:rPr kumimoji="1" lang="ja-JP" altLang="en-US" sz="4000" dirty="0"/>
              <a:t>海水から作られる塩の約９０％にマイクロプラスチックが入っていることが判明しました。</a:t>
            </a:r>
            <a:endParaRPr kumimoji="1" lang="en-US" altLang="ja-JP" sz="4000" dirty="0"/>
          </a:p>
          <a:p>
            <a:pPr marL="0" indent="0">
              <a:buNone/>
            </a:pPr>
            <a:r>
              <a:rPr kumimoji="1" lang="en-US" altLang="ja-JP" sz="2400" dirty="0"/>
              <a:t>							</a:t>
            </a:r>
            <a:r>
              <a:rPr kumimoji="1" lang="ja-JP" altLang="en-US" sz="2400" dirty="0"/>
              <a:t>＊出典　仁川大学他</a:t>
            </a:r>
            <a:endParaRPr kumimoji="1" lang="en-US" altLang="ja-JP" sz="2400" dirty="0"/>
          </a:p>
          <a:p>
            <a:pPr marL="0" indent="0">
              <a:buNone/>
            </a:pPr>
            <a:endParaRPr lang="en-US" altLang="ja-JP" sz="4000" dirty="0"/>
          </a:p>
          <a:p>
            <a:pPr marL="0" indent="0">
              <a:buNone/>
            </a:pPr>
            <a:endParaRPr kumimoji="1" lang="ja-JP" altLang="en-US" sz="4000" dirty="0"/>
          </a:p>
        </p:txBody>
      </p:sp>
    </p:spTree>
    <p:extLst>
      <p:ext uri="{BB962C8B-B14F-4D97-AF65-F5344CB8AC3E}">
        <p14:creationId xmlns:p14="http://schemas.microsoft.com/office/powerpoint/2010/main" val="1431035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29B65A5-4CDE-73A4-0C33-614FA8249188}"/>
              </a:ext>
            </a:extLst>
          </p:cNvPr>
          <p:cNvSpPr>
            <a:spLocks noGrp="1"/>
          </p:cNvSpPr>
          <p:nvPr>
            <p:ph idx="1"/>
          </p:nvPr>
        </p:nvSpPr>
        <p:spPr>
          <a:xfrm>
            <a:off x="913773" y="651308"/>
            <a:ext cx="10541911" cy="5626202"/>
          </a:xfrm>
        </p:spPr>
        <p:txBody>
          <a:bodyPr>
            <a:noAutofit/>
          </a:bodyPr>
          <a:lstStyle/>
          <a:p>
            <a:pPr marL="0" indent="0">
              <a:buNone/>
            </a:pPr>
            <a:r>
              <a:rPr kumimoji="1" lang="en-US" altLang="ja-JP" sz="7200" dirty="0"/>
              <a:t>Q7:</a:t>
            </a:r>
            <a:r>
              <a:rPr kumimoji="1" lang="ja-JP" altLang="en-US" sz="7200" dirty="0"/>
              <a:t>　人間は</a:t>
            </a:r>
            <a:r>
              <a:rPr kumimoji="1" lang="en-US" altLang="ja-JP" sz="7200" dirty="0"/>
              <a:t>1</a:t>
            </a:r>
            <a:r>
              <a:rPr kumimoji="1" lang="ja-JP" altLang="en-US" sz="7200" dirty="0"/>
              <a:t>週間でおよそどのくらいのプラスチックを食べていると言われている</a:t>
            </a:r>
            <a:r>
              <a:rPr lang="ja-JP" altLang="en-US" sz="7200" dirty="0"/>
              <a:t>でしょう</a:t>
            </a:r>
            <a:r>
              <a:rPr kumimoji="1" lang="ja-JP" altLang="en-US" sz="7200" dirty="0"/>
              <a:t>か？</a:t>
            </a:r>
          </a:p>
        </p:txBody>
      </p:sp>
    </p:spTree>
    <p:extLst>
      <p:ext uri="{BB962C8B-B14F-4D97-AF65-F5344CB8AC3E}">
        <p14:creationId xmlns:p14="http://schemas.microsoft.com/office/powerpoint/2010/main" val="3850055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F5D4DA1-8750-48EB-D0E7-DD82BEA445A6}"/>
              </a:ext>
            </a:extLst>
          </p:cNvPr>
          <p:cNvSpPr>
            <a:spLocks noGrp="1"/>
          </p:cNvSpPr>
          <p:nvPr>
            <p:ph idx="1"/>
          </p:nvPr>
        </p:nvSpPr>
        <p:spPr>
          <a:xfrm>
            <a:off x="1900719" y="1787702"/>
            <a:ext cx="6986427" cy="3842536"/>
          </a:xfrm>
        </p:spPr>
        <p:txBody>
          <a:bodyPr>
            <a:noAutofit/>
          </a:bodyPr>
          <a:lstStyle/>
          <a:p>
            <a:pPr marL="0" indent="0">
              <a:buNone/>
            </a:pPr>
            <a:r>
              <a:rPr kumimoji="1" lang="en-US" altLang="ja-JP" sz="7200" dirty="0"/>
              <a:t>A:</a:t>
            </a:r>
            <a:r>
              <a:rPr kumimoji="1" lang="ja-JP" altLang="en-US" sz="7200" dirty="0"/>
              <a:t>　</a:t>
            </a:r>
            <a:r>
              <a:rPr kumimoji="1" lang="en-US" altLang="ja-JP" sz="7200" dirty="0"/>
              <a:t>IC</a:t>
            </a:r>
            <a:r>
              <a:rPr kumimoji="1" lang="ja-JP" altLang="en-US" sz="7200" dirty="0"/>
              <a:t>カード</a:t>
            </a:r>
            <a:r>
              <a:rPr kumimoji="1" lang="en-US" altLang="ja-JP" sz="7200" dirty="0"/>
              <a:t>1</a:t>
            </a:r>
            <a:r>
              <a:rPr kumimoji="1" lang="ja-JP" altLang="en-US" sz="7200" dirty="0"/>
              <a:t>枚分</a:t>
            </a:r>
            <a:endParaRPr kumimoji="1" lang="en-US" altLang="ja-JP" sz="7200" dirty="0"/>
          </a:p>
          <a:p>
            <a:pPr marL="0" indent="0">
              <a:buNone/>
            </a:pPr>
            <a:r>
              <a:rPr kumimoji="1" lang="en-US" altLang="ja-JP" sz="7200" dirty="0"/>
              <a:t>B:</a:t>
            </a:r>
            <a:r>
              <a:rPr kumimoji="1" lang="ja-JP" altLang="en-US" sz="7200" dirty="0"/>
              <a:t>　スマホ</a:t>
            </a:r>
            <a:r>
              <a:rPr kumimoji="1" lang="en-US" altLang="ja-JP" sz="7200" dirty="0"/>
              <a:t>1</a:t>
            </a:r>
            <a:r>
              <a:rPr kumimoji="1" lang="ja-JP" altLang="en-US" sz="7200" dirty="0"/>
              <a:t>台分</a:t>
            </a:r>
          </a:p>
        </p:txBody>
      </p:sp>
      <p:pic>
        <p:nvPicPr>
          <p:cNvPr id="6146" name="Picture 2">
            <a:extLst>
              <a:ext uri="{FF2B5EF4-FFF2-40B4-BE49-F238E27FC236}">
                <a16:creationId xmlns:a16="http://schemas.microsoft.com/office/drawing/2014/main" id="{1D1ADD34-1DBB-DDB0-AF04-8D04210C25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2087" y="1417834"/>
            <a:ext cx="2796007" cy="256340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新しいスマートフォンのイラスト">
            <a:extLst>
              <a:ext uri="{FF2B5EF4-FFF2-40B4-BE49-F238E27FC236}">
                <a16:creationId xmlns:a16="http://schemas.microsoft.com/office/drawing/2014/main" id="{799C1661-80DA-7BA4-9E37-AB44C10E23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351104"/>
            <a:ext cx="2016579" cy="2016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336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981EF72-23A9-8462-B60A-F794D20883C9}"/>
              </a:ext>
            </a:extLst>
          </p:cNvPr>
          <p:cNvSpPr>
            <a:spLocks noGrp="1"/>
          </p:cNvSpPr>
          <p:nvPr>
            <p:ph idx="1"/>
          </p:nvPr>
        </p:nvSpPr>
        <p:spPr>
          <a:xfrm>
            <a:off x="1581595" y="1124796"/>
            <a:ext cx="9709704" cy="4916408"/>
          </a:xfrm>
        </p:spPr>
        <p:txBody>
          <a:bodyPr>
            <a:normAutofit/>
          </a:bodyPr>
          <a:lstStyle/>
          <a:p>
            <a:pPr marL="0" indent="0">
              <a:buNone/>
            </a:pPr>
            <a:r>
              <a:rPr kumimoji="1" lang="en-US" altLang="ja-JP" sz="7200" dirty="0"/>
              <a:t>Q</a:t>
            </a:r>
            <a:r>
              <a:rPr kumimoji="1" lang="ja-JP" altLang="en-US" sz="7200" dirty="0"/>
              <a:t>１</a:t>
            </a:r>
            <a:r>
              <a:rPr kumimoji="1" lang="en-US" altLang="ja-JP" sz="7200" dirty="0"/>
              <a:t>:</a:t>
            </a:r>
            <a:r>
              <a:rPr kumimoji="1" lang="ja-JP" altLang="en-US" sz="7200" dirty="0"/>
              <a:t>　毎年発生する海のプラスチックごみの量は　どのくらい？</a:t>
            </a:r>
          </a:p>
        </p:txBody>
      </p:sp>
    </p:spTree>
    <p:extLst>
      <p:ext uri="{BB962C8B-B14F-4D97-AF65-F5344CB8AC3E}">
        <p14:creationId xmlns:p14="http://schemas.microsoft.com/office/powerpoint/2010/main" val="4122912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E28D97A-F0FD-E927-DDB5-0D94497388D0}"/>
              </a:ext>
            </a:extLst>
          </p:cNvPr>
          <p:cNvSpPr>
            <a:spLocks noGrp="1"/>
          </p:cNvSpPr>
          <p:nvPr>
            <p:ph idx="1"/>
          </p:nvPr>
        </p:nvSpPr>
        <p:spPr>
          <a:xfrm>
            <a:off x="913775" y="1058239"/>
            <a:ext cx="10500814" cy="5332287"/>
          </a:xfrm>
        </p:spPr>
        <p:txBody>
          <a:bodyPr>
            <a:normAutofit/>
          </a:bodyPr>
          <a:lstStyle/>
          <a:p>
            <a:pPr marL="0" indent="0">
              <a:buNone/>
            </a:pPr>
            <a:r>
              <a:rPr kumimoji="1" lang="ja-JP" altLang="en-US" sz="7800" dirty="0"/>
              <a:t>正解　</a:t>
            </a:r>
            <a:r>
              <a:rPr kumimoji="1" lang="en-US" altLang="ja-JP" sz="7800" dirty="0"/>
              <a:t>A</a:t>
            </a:r>
            <a:r>
              <a:rPr kumimoji="1" lang="ja-JP" altLang="en-US" sz="7800" dirty="0"/>
              <a:t>：　</a:t>
            </a:r>
            <a:r>
              <a:rPr kumimoji="1" lang="en-US" altLang="ja-JP" sz="7800" dirty="0"/>
              <a:t>IC</a:t>
            </a:r>
            <a:r>
              <a:rPr kumimoji="1" lang="ja-JP" altLang="en-US" sz="7800" dirty="0"/>
              <a:t>カード</a:t>
            </a:r>
            <a:r>
              <a:rPr kumimoji="1" lang="en-US" altLang="ja-JP" sz="7800" dirty="0"/>
              <a:t>1</a:t>
            </a:r>
            <a:r>
              <a:rPr kumimoji="1" lang="ja-JP" altLang="en-US" sz="7800" dirty="0"/>
              <a:t>枚分</a:t>
            </a:r>
            <a:endParaRPr kumimoji="1" lang="en-US" altLang="ja-JP" sz="7800" dirty="0"/>
          </a:p>
          <a:p>
            <a:pPr marL="0" indent="0">
              <a:buNone/>
            </a:pPr>
            <a:endParaRPr lang="en-US" altLang="ja-JP" sz="4700" dirty="0"/>
          </a:p>
        </p:txBody>
      </p:sp>
      <p:sp>
        <p:nvSpPr>
          <p:cNvPr id="4" name="Rectangle 2">
            <a:extLst>
              <a:ext uri="{FF2B5EF4-FFF2-40B4-BE49-F238E27FC236}">
                <a16:creationId xmlns:a16="http://schemas.microsoft.com/office/drawing/2014/main" id="{F0993B1C-66DA-1BAC-F44A-C636D38081EA}"/>
              </a:ext>
            </a:extLst>
          </p:cNvPr>
          <p:cNvSpPr>
            <a:spLocks noChangeArrowheads="1"/>
          </p:cNvSpPr>
          <p:nvPr/>
        </p:nvSpPr>
        <p:spPr bwMode="auto">
          <a:xfrm>
            <a:off x="1857910" y="3252224"/>
            <a:ext cx="8878584"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4000" b="0" i="0" u="none" strike="noStrike" cap="none" normalizeH="0" baseline="0" dirty="0">
                <a:ln>
                  <a:noFill/>
                </a:ln>
                <a:solidFill>
                  <a:srgbClr val="222222"/>
                </a:solidFill>
                <a:effectLst/>
                <a:cs typeface="Arial" panose="020B0604020202020204" pitchFamily="34" charset="0"/>
              </a:rPr>
              <a:t>海の中で魚がプラスチックを飲み込み、その魚を人間が食</a:t>
            </a:r>
            <a:r>
              <a:rPr kumimoji="0" lang="ja-JP" altLang="en-US" sz="4000" b="0" i="0" u="none" strike="noStrike" cap="none" normalizeH="0" baseline="0" dirty="0">
                <a:ln>
                  <a:noFill/>
                </a:ln>
                <a:solidFill>
                  <a:srgbClr val="222222"/>
                </a:solidFill>
                <a:effectLst/>
                <a:cs typeface="Arial" panose="020B0604020202020204" pitchFamily="34" charset="0"/>
              </a:rPr>
              <a:t>べる他、ペットボトル飲料や塩などからも微量のプラスチックを摂取していること</a:t>
            </a:r>
            <a:r>
              <a:rPr kumimoji="0" lang="ja-JP" altLang="ja-JP" sz="4000" b="0" i="0" u="none" strike="noStrike" cap="none" normalizeH="0" baseline="0" dirty="0">
                <a:ln>
                  <a:noFill/>
                </a:ln>
                <a:solidFill>
                  <a:srgbClr val="222222"/>
                </a:solidFill>
                <a:effectLst/>
                <a:cs typeface="Arial" panose="020B0604020202020204" pitchFamily="34" charset="0"/>
              </a:rPr>
              <a:t>になります</a:t>
            </a:r>
            <a:r>
              <a:rPr kumimoji="0" lang="ja-JP" altLang="ja-JP" sz="4000" b="0" i="0" u="none" strike="noStrike" cap="none" normalizeH="0" baseline="0" dirty="0">
                <a:ln>
                  <a:noFill/>
                </a:ln>
                <a:solidFill>
                  <a:schemeClr val="tx1"/>
                </a:solidFill>
                <a:effectLst/>
              </a:rPr>
              <a:t> </a:t>
            </a:r>
            <a:r>
              <a:rPr kumimoji="0" lang="ja-JP" altLang="en-US" sz="4000" b="0" i="0" u="none" strike="noStrike" cap="none" normalizeH="0" baseline="0" dirty="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None/>
              <a:tabLst/>
            </a:pPr>
            <a:r>
              <a:rPr lang="en-US" altLang="ja-JP" sz="2400" dirty="0"/>
              <a:t>					</a:t>
            </a:r>
            <a:r>
              <a:rPr lang="ja-JP" altLang="en-US" sz="2400" dirty="0"/>
              <a:t>　　　</a:t>
            </a:r>
            <a:r>
              <a:rPr lang="ja-JP" altLang="en-US" sz="2200" dirty="0"/>
              <a:t>＊出典　ニューカッスル大学</a:t>
            </a:r>
            <a:r>
              <a:rPr kumimoji="0" lang="ja-JP" altLang="en-US" sz="2200" b="0" i="0" u="none" strike="noStrike" cap="none" normalizeH="0" baseline="0" dirty="0">
                <a:ln>
                  <a:noFill/>
                </a:ln>
                <a:solidFill>
                  <a:schemeClr val="tx1"/>
                </a:solidFill>
                <a:effectLst/>
              </a:rPr>
              <a:t>　</a:t>
            </a:r>
            <a:endParaRPr kumimoji="0" lang="ja-JP" altLang="ja-JP" sz="22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087408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004C0F0-0D37-F52D-C175-5DE56C44D1F6}"/>
              </a:ext>
            </a:extLst>
          </p:cNvPr>
          <p:cNvSpPr>
            <a:spLocks noGrp="1"/>
          </p:cNvSpPr>
          <p:nvPr>
            <p:ph idx="1"/>
          </p:nvPr>
        </p:nvSpPr>
        <p:spPr>
          <a:xfrm>
            <a:off x="913774" y="1154742"/>
            <a:ext cx="10364452" cy="4228916"/>
          </a:xfrm>
        </p:spPr>
        <p:txBody>
          <a:bodyPr>
            <a:noAutofit/>
          </a:bodyPr>
          <a:lstStyle/>
          <a:p>
            <a:pPr marL="0" indent="0">
              <a:buNone/>
            </a:pPr>
            <a:r>
              <a:rPr lang="en-US" altLang="ja-JP" sz="7200" dirty="0"/>
              <a:t>Q8:</a:t>
            </a:r>
            <a:r>
              <a:rPr lang="ja-JP" altLang="en-US" sz="7200" dirty="0"/>
              <a:t>　では海の環境を守るためにあなたができることはなに？</a:t>
            </a:r>
            <a:endParaRPr kumimoji="1" lang="ja-JP" altLang="en-US" sz="7200" dirty="0"/>
          </a:p>
        </p:txBody>
      </p:sp>
    </p:spTree>
    <p:extLst>
      <p:ext uri="{BB962C8B-B14F-4D97-AF65-F5344CB8AC3E}">
        <p14:creationId xmlns:p14="http://schemas.microsoft.com/office/powerpoint/2010/main" val="2553212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6573C49-2AC9-FE5F-E54D-6EF6DCB86A5E}"/>
              </a:ext>
            </a:extLst>
          </p:cNvPr>
          <p:cNvSpPr>
            <a:spLocks noGrp="1"/>
          </p:cNvSpPr>
          <p:nvPr>
            <p:ph idx="1"/>
          </p:nvPr>
        </p:nvSpPr>
        <p:spPr/>
        <p:txBody>
          <a:bodyPr>
            <a:normAutofit fontScale="85000" lnSpcReduction="10000"/>
          </a:bodyPr>
          <a:lstStyle/>
          <a:p>
            <a:pPr marL="0" indent="0">
              <a:buNone/>
            </a:pPr>
            <a:r>
              <a:rPr kumimoji="1" lang="ja-JP" altLang="en-US" sz="8000" dirty="0"/>
              <a:t>自由回答　</a:t>
            </a:r>
            <a:endParaRPr kumimoji="1" lang="en-US" altLang="ja-JP" sz="8000"/>
          </a:p>
          <a:p>
            <a:pPr marL="0" indent="0">
              <a:buNone/>
            </a:pPr>
            <a:r>
              <a:rPr kumimoji="1" lang="ja-JP" altLang="en-US" sz="8000"/>
              <a:t>皆さんで考えてみてください。</a:t>
            </a:r>
            <a:endParaRPr kumimoji="1" lang="ja-JP" altLang="en-US" sz="8000" dirty="0"/>
          </a:p>
        </p:txBody>
      </p:sp>
    </p:spTree>
    <p:extLst>
      <p:ext uri="{BB962C8B-B14F-4D97-AF65-F5344CB8AC3E}">
        <p14:creationId xmlns:p14="http://schemas.microsoft.com/office/powerpoint/2010/main" val="1038879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2EF8A89-4616-586B-F3FD-193DFA1036E1}"/>
              </a:ext>
            </a:extLst>
          </p:cNvPr>
          <p:cNvSpPr>
            <a:spLocks noGrp="1"/>
          </p:cNvSpPr>
          <p:nvPr>
            <p:ph idx="1"/>
          </p:nvPr>
        </p:nvSpPr>
        <p:spPr>
          <a:xfrm>
            <a:off x="913775" y="1664413"/>
            <a:ext cx="10364452" cy="4126787"/>
          </a:xfrm>
        </p:spPr>
        <p:txBody>
          <a:bodyPr>
            <a:normAutofit lnSpcReduction="10000"/>
          </a:bodyPr>
          <a:lstStyle/>
          <a:p>
            <a:pPr marL="0" indent="0">
              <a:buNone/>
            </a:pPr>
            <a:r>
              <a:rPr kumimoji="1" lang="en-US" altLang="ja-JP" sz="7200" dirty="0"/>
              <a:t>A</a:t>
            </a:r>
            <a:r>
              <a:rPr kumimoji="1" lang="ja-JP" altLang="en-US" sz="7200" dirty="0"/>
              <a:t>：東京ドーム８個分</a:t>
            </a:r>
            <a:endParaRPr kumimoji="1" lang="en-US" altLang="ja-JP" sz="7200" dirty="0"/>
          </a:p>
          <a:p>
            <a:endParaRPr lang="en-US" altLang="ja-JP" sz="7200" dirty="0"/>
          </a:p>
          <a:p>
            <a:pPr marL="0" indent="0">
              <a:buNone/>
            </a:pPr>
            <a:r>
              <a:rPr kumimoji="1" lang="en-US" altLang="ja-JP" sz="7200" dirty="0"/>
              <a:t>B</a:t>
            </a:r>
            <a:r>
              <a:rPr lang="ja-JP" altLang="en-US" sz="7200" dirty="0"/>
              <a:t>：５０</a:t>
            </a:r>
            <a:r>
              <a:rPr lang="en-US" altLang="ja-JP" sz="7200" dirty="0"/>
              <a:t>m</a:t>
            </a:r>
            <a:r>
              <a:rPr lang="ja-JP" altLang="en-US" sz="7200" dirty="0"/>
              <a:t>プール８個分</a:t>
            </a:r>
            <a:endParaRPr kumimoji="1" lang="ja-JP" altLang="en-US" sz="7200" dirty="0"/>
          </a:p>
        </p:txBody>
      </p:sp>
      <p:pic>
        <p:nvPicPr>
          <p:cNvPr id="1026" name="Picture 2" descr="ドーム球場のイラスト">
            <a:extLst>
              <a:ext uri="{FF2B5EF4-FFF2-40B4-BE49-F238E27FC236}">
                <a16:creationId xmlns:a16="http://schemas.microsoft.com/office/drawing/2014/main" id="{21C25050-8A73-A0AC-D62F-2F7411BF65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7603" y="1752943"/>
            <a:ext cx="2240622" cy="17924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水泳のイラスト「プール」">
            <a:extLst>
              <a:ext uri="{FF2B5EF4-FFF2-40B4-BE49-F238E27FC236}">
                <a16:creationId xmlns:a16="http://schemas.microsoft.com/office/drawing/2014/main" id="{D981AFFD-3CF7-CE88-53E3-FBC714E88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2421" y="4583836"/>
            <a:ext cx="3212361" cy="1792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426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01219A-ACA5-B6A4-032F-DA2C9CED0D58}"/>
              </a:ext>
            </a:extLst>
          </p:cNvPr>
          <p:cNvSpPr>
            <a:spLocks noGrp="1"/>
          </p:cNvSpPr>
          <p:nvPr>
            <p:ph type="title"/>
          </p:nvPr>
        </p:nvSpPr>
        <p:spPr/>
        <p:txBody>
          <a:bodyPr/>
          <a:lstStyle/>
          <a:p>
            <a:r>
              <a:rPr kumimoji="1" lang="ja-JP" altLang="en-US" dirty="0"/>
              <a:t>正解</a:t>
            </a:r>
          </a:p>
        </p:txBody>
      </p:sp>
      <p:sp>
        <p:nvSpPr>
          <p:cNvPr id="3" name="コンテンツ プレースホルダー 2">
            <a:extLst>
              <a:ext uri="{FF2B5EF4-FFF2-40B4-BE49-F238E27FC236}">
                <a16:creationId xmlns:a16="http://schemas.microsoft.com/office/drawing/2014/main" id="{93749E75-B432-BABC-E70D-FB8C9A5612E1}"/>
              </a:ext>
            </a:extLst>
          </p:cNvPr>
          <p:cNvSpPr>
            <a:spLocks noGrp="1"/>
          </p:cNvSpPr>
          <p:nvPr>
            <p:ph idx="1"/>
          </p:nvPr>
        </p:nvSpPr>
        <p:spPr>
          <a:xfrm>
            <a:off x="913775" y="2367093"/>
            <a:ext cx="10364452" cy="3872390"/>
          </a:xfrm>
        </p:spPr>
        <p:txBody>
          <a:bodyPr>
            <a:normAutofit fontScale="92500" lnSpcReduction="10000"/>
          </a:bodyPr>
          <a:lstStyle/>
          <a:p>
            <a:pPr marL="0" indent="0">
              <a:buNone/>
            </a:pPr>
            <a:r>
              <a:rPr kumimoji="1" lang="en-US" altLang="ja-JP" sz="7200" dirty="0"/>
              <a:t>A:</a:t>
            </a:r>
            <a:r>
              <a:rPr kumimoji="1" lang="ja-JP" altLang="en-US" sz="7200" dirty="0"/>
              <a:t>　東京ドーム８個分</a:t>
            </a:r>
            <a:endParaRPr kumimoji="1" lang="en-US" altLang="ja-JP" sz="7200" dirty="0"/>
          </a:p>
          <a:p>
            <a:endParaRPr lang="en-US" altLang="ja-JP" dirty="0"/>
          </a:p>
          <a:p>
            <a:pPr marL="0" indent="0">
              <a:buNone/>
            </a:pPr>
            <a:r>
              <a:rPr kumimoji="1" lang="ja-JP" altLang="en-US" sz="4000" dirty="0"/>
              <a:t>毎年東京ドーム８個分に相当する８００万トンのプラスチックごみが海で発生すると言われています。</a:t>
            </a:r>
            <a:endParaRPr kumimoji="1" lang="en-US" altLang="ja-JP" sz="4000" dirty="0"/>
          </a:p>
          <a:p>
            <a:pPr marL="0" indent="0">
              <a:buNone/>
            </a:pPr>
            <a:r>
              <a:rPr lang="ja-JP" altLang="en-US" sz="3600" b="0" i="0" dirty="0">
                <a:solidFill>
                  <a:srgbClr val="000000"/>
                </a:solidFill>
                <a:effectLst/>
                <a:latin typeface="ヒラギノ角ゴ Pro"/>
              </a:rPr>
              <a:t>　　　　　　　　　　　　　　　　</a:t>
            </a:r>
            <a:r>
              <a:rPr lang="ja-JP" altLang="en-US" sz="2600" b="0" i="0" dirty="0">
                <a:solidFill>
                  <a:srgbClr val="000000"/>
                </a:solidFill>
                <a:effectLst/>
                <a:latin typeface="ヒラギノ角ゴ Pro"/>
              </a:rPr>
              <a:t>＊出典　</a:t>
            </a:r>
            <a:r>
              <a:rPr lang="en-US" altLang="ja-JP" sz="2600" b="0" i="0" dirty="0">
                <a:solidFill>
                  <a:srgbClr val="000000"/>
                </a:solidFill>
                <a:effectLst/>
                <a:latin typeface="ヒラギノ角ゴ Pro"/>
              </a:rPr>
              <a:t>WORLD ECONOMIC FORUM(2016)</a:t>
            </a:r>
            <a:endParaRPr kumimoji="1" lang="ja-JP" altLang="en-US" sz="2600" dirty="0"/>
          </a:p>
        </p:txBody>
      </p:sp>
    </p:spTree>
    <p:extLst>
      <p:ext uri="{BB962C8B-B14F-4D97-AF65-F5344CB8AC3E}">
        <p14:creationId xmlns:p14="http://schemas.microsoft.com/office/powerpoint/2010/main" val="2507525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91F438E-25C7-5A5F-A2E6-5CD1539A87B5}"/>
              </a:ext>
            </a:extLst>
          </p:cNvPr>
          <p:cNvSpPr>
            <a:spLocks noGrp="1"/>
          </p:cNvSpPr>
          <p:nvPr>
            <p:ph idx="1"/>
          </p:nvPr>
        </p:nvSpPr>
        <p:spPr>
          <a:xfrm>
            <a:off x="943197" y="630148"/>
            <a:ext cx="10305605" cy="5256944"/>
          </a:xfrm>
        </p:spPr>
        <p:txBody>
          <a:bodyPr>
            <a:normAutofit/>
          </a:bodyPr>
          <a:lstStyle/>
          <a:p>
            <a:pPr marL="0" indent="0">
              <a:buNone/>
            </a:pPr>
            <a:r>
              <a:rPr kumimoji="1" lang="en-US" altLang="ja-JP" sz="7200" dirty="0"/>
              <a:t>Q2:</a:t>
            </a:r>
            <a:r>
              <a:rPr kumimoji="1" lang="ja-JP" altLang="en-US" sz="7200" dirty="0"/>
              <a:t>　ここはどこ？</a:t>
            </a:r>
          </a:p>
        </p:txBody>
      </p:sp>
      <p:pic>
        <p:nvPicPr>
          <p:cNvPr id="4" name="図 3">
            <a:extLst>
              <a:ext uri="{FF2B5EF4-FFF2-40B4-BE49-F238E27FC236}">
                <a16:creationId xmlns:a16="http://schemas.microsoft.com/office/drawing/2014/main" id="{012D216C-3516-CEAF-208E-8BE60335F449}"/>
              </a:ext>
            </a:extLst>
          </p:cNvPr>
          <p:cNvPicPr>
            <a:picLocks noChangeAspect="1"/>
          </p:cNvPicPr>
          <p:nvPr/>
        </p:nvPicPr>
        <p:blipFill>
          <a:blip r:embed="rId2"/>
          <a:stretch>
            <a:fillRect/>
          </a:stretch>
        </p:blipFill>
        <p:spPr>
          <a:xfrm>
            <a:off x="2671281" y="2250594"/>
            <a:ext cx="5691883" cy="3696798"/>
          </a:xfrm>
          <a:prstGeom prst="rect">
            <a:avLst/>
          </a:prstGeom>
        </p:spPr>
      </p:pic>
      <p:sp>
        <p:nvSpPr>
          <p:cNvPr id="5" name="テキスト ボックス 4">
            <a:extLst>
              <a:ext uri="{FF2B5EF4-FFF2-40B4-BE49-F238E27FC236}">
                <a16:creationId xmlns:a16="http://schemas.microsoft.com/office/drawing/2014/main" id="{793E7B27-4118-673A-D5C3-2CAB33D33613}"/>
              </a:ext>
            </a:extLst>
          </p:cNvPr>
          <p:cNvSpPr txBox="1"/>
          <p:nvPr/>
        </p:nvSpPr>
        <p:spPr>
          <a:xfrm>
            <a:off x="5126804" y="6082301"/>
            <a:ext cx="4181379" cy="369332"/>
          </a:xfrm>
          <a:prstGeom prst="rect">
            <a:avLst/>
          </a:prstGeom>
          <a:noFill/>
        </p:spPr>
        <p:txBody>
          <a:bodyPr wrap="square" rtlCol="0">
            <a:spAutoFit/>
          </a:bodyPr>
          <a:lstStyle/>
          <a:p>
            <a:pPr algn="l"/>
            <a:r>
              <a:rPr lang="ja-JP" altLang="en-US" b="1" i="0" dirty="0">
                <a:solidFill>
                  <a:srgbClr val="706C61"/>
                </a:solidFill>
                <a:effectLst/>
                <a:latin typeface="Libre Franklin" panose="020B0604020202020204" pitchFamily="2" charset="0"/>
              </a:rPr>
              <a:t>出典：　</a:t>
            </a:r>
            <a:r>
              <a:rPr lang="en-US" altLang="ja-JP" b="1" i="0" dirty="0" err="1">
                <a:solidFill>
                  <a:srgbClr val="706C61"/>
                </a:solidFill>
                <a:effectLst/>
                <a:latin typeface="Libre Franklin" panose="020B0604020202020204" pitchFamily="2" charset="0"/>
              </a:rPr>
              <a:t>Legambiente</a:t>
            </a:r>
            <a:r>
              <a:rPr lang="en-US" altLang="ja-JP" b="1" i="0" dirty="0">
                <a:solidFill>
                  <a:srgbClr val="706C61"/>
                </a:solidFill>
                <a:effectLst/>
                <a:latin typeface="Libre Franklin" panose="020B0604020202020204" pitchFamily="2" charset="0"/>
              </a:rPr>
              <a:t> Faenza</a:t>
            </a:r>
          </a:p>
        </p:txBody>
      </p:sp>
    </p:spTree>
    <p:extLst>
      <p:ext uri="{BB962C8B-B14F-4D97-AF65-F5344CB8AC3E}">
        <p14:creationId xmlns:p14="http://schemas.microsoft.com/office/powerpoint/2010/main" val="1437949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9688C7-EA1D-7A20-5690-A89ED9AE26D0}"/>
              </a:ext>
            </a:extLst>
          </p:cNvPr>
          <p:cNvSpPr>
            <a:spLocks noGrp="1"/>
          </p:cNvSpPr>
          <p:nvPr>
            <p:ph type="title"/>
          </p:nvPr>
        </p:nvSpPr>
        <p:spPr>
          <a:xfrm>
            <a:off x="913776" y="618518"/>
            <a:ext cx="10233686" cy="1045896"/>
          </a:xfrm>
        </p:spPr>
        <p:txBody>
          <a:bodyPr/>
          <a:lstStyle/>
          <a:p>
            <a:r>
              <a:rPr kumimoji="1" lang="ja-JP" altLang="en-US" dirty="0"/>
              <a:t>正解　　　　　　ハワイ沖</a:t>
            </a:r>
          </a:p>
        </p:txBody>
      </p:sp>
      <p:sp>
        <p:nvSpPr>
          <p:cNvPr id="3" name="コンテンツ プレースホルダー 2">
            <a:extLst>
              <a:ext uri="{FF2B5EF4-FFF2-40B4-BE49-F238E27FC236}">
                <a16:creationId xmlns:a16="http://schemas.microsoft.com/office/drawing/2014/main" id="{4BBE9BFE-580C-5D00-AC2B-3D0B0CC1C736}"/>
              </a:ext>
            </a:extLst>
          </p:cNvPr>
          <p:cNvSpPr>
            <a:spLocks noGrp="1"/>
          </p:cNvSpPr>
          <p:nvPr>
            <p:ph idx="1"/>
          </p:nvPr>
        </p:nvSpPr>
        <p:spPr>
          <a:xfrm>
            <a:off x="6369979" y="2214693"/>
            <a:ext cx="4654192" cy="4340219"/>
          </a:xfrm>
        </p:spPr>
        <p:txBody>
          <a:bodyPr>
            <a:normAutofit fontScale="25000" lnSpcReduction="20000"/>
          </a:bodyPr>
          <a:lstStyle/>
          <a:p>
            <a:pPr algn="l" latinLnBrk="1"/>
            <a:r>
              <a:rPr lang="ja-JP" altLang="en-US" sz="8000" b="0" i="0" dirty="0">
                <a:solidFill>
                  <a:srgbClr val="000000"/>
                </a:solidFill>
                <a:effectLst/>
                <a:latin typeface="Hiragino Sans"/>
              </a:rPr>
              <a:t>日本を含め世界で捨てられたプラスチックゴミは、海へ流れ出すと黒潮をはじめ、北太平洋海流、カルフォルニア海流、北赤道海流という</a:t>
            </a:r>
            <a:r>
              <a:rPr lang="en-US" altLang="ja-JP" sz="8000" b="0" i="0" dirty="0">
                <a:solidFill>
                  <a:srgbClr val="000000"/>
                </a:solidFill>
                <a:effectLst/>
                <a:latin typeface="Hiragino Sans"/>
              </a:rPr>
              <a:t>4</a:t>
            </a:r>
            <a:r>
              <a:rPr lang="ja-JP" altLang="en-US" sz="8000" b="0" i="0" dirty="0">
                <a:solidFill>
                  <a:srgbClr val="000000"/>
                </a:solidFill>
                <a:effectLst/>
                <a:latin typeface="Hiragino Sans"/>
              </a:rPr>
              <a:t>大海流の渦の中心に集まります。</a:t>
            </a:r>
          </a:p>
          <a:p>
            <a:pPr algn="l" latinLnBrk="1"/>
            <a:r>
              <a:rPr lang="ja-JP" altLang="en-US" sz="8000" b="0" i="0" dirty="0">
                <a:solidFill>
                  <a:srgbClr val="000000"/>
                </a:solidFill>
                <a:effectLst/>
                <a:latin typeface="Hiragino Sans"/>
              </a:rPr>
              <a:t>こうして集まった海洋ゴミは島のような固まりとなって漂っており、世界で最も大きなものがハワイ州とカルフォルニア州の間にある「太平洋ゴミベルト（</a:t>
            </a:r>
            <a:r>
              <a:rPr lang="en-US" altLang="ja-JP" sz="8000" b="0" i="0" dirty="0">
                <a:solidFill>
                  <a:srgbClr val="000000"/>
                </a:solidFill>
                <a:effectLst/>
                <a:latin typeface="Hiragino Sans"/>
              </a:rPr>
              <a:t>GPGP</a:t>
            </a:r>
            <a:r>
              <a:rPr lang="ja-JP" altLang="en-US" sz="8000" b="0" i="0" dirty="0">
                <a:solidFill>
                  <a:srgbClr val="000000"/>
                </a:solidFill>
                <a:effectLst/>
                <a:latin typeface="Hiragino Sans"/>
              </a:rPr>
              <a:t>）」です。</a:t>
            </a:r>
          </a:p>
          <a:p>
            <a:pPr algn="l" latinLnBrk="1"/>
            <a:r>
              <a:rPr lang="ja-JP" altLang="en-US" sz="8000" b="0" i="0" dirty="0">
                <a:solidFill>
                  <a:srgbClr val="000000"/>
                </a:solidFill>
                <a:effectLst/>
                <a:latin typeface="Hiragino Sans"/>
              </a:rPr>
              <a:t>このゴミの島の大きさはなんと日本の国土面積の</a:t>
            </a:r>
            <a:r>
              <a:rPr lang="en-US" altLang="ja-JP" sz="8000" b="0" i="0" dirty="0">
                <a:solidFill>
                  <a:srgbClr val="000000"/>
                </a:solidFill>
                <a:effectLst/>
                <a:latin typeface="Hiragino Sans"/>
              </a:rPr>
              <a:t>2-4</a:t>
            </a:r>
            <a:r>
              <a:rPr lang="ja-JP" altLang="en-US" sz="8000" b="0" i="0" dirty="0">
                <a:solidFill>
                  <a:srgbClr val="000000"/>
                </a:solidFill>
                <a:effectLst/>
                <a:latin typeface="Hiragino Sans"/>
              </a:rPr>
              <a:t>倍の約</a:t>
            </a:r>
            <a:r>
              <a:rPr lang="en-US" altLang="ja-JP" sz="8000" b="0" i="0" dirty="0">
                <a:solidFill>
                  <a:srgbClr val="000000"/>
                </a:solidFill>
                <a:effectLst/>
                <a:latin typeface="Hiragino Sans"/>
              </a:rPr>
              <a:t>160</a:t>
            </a:r>
            <a:r>
              <a:rPr lang="ja-JP" altLang="en-US" sz="8000" b="0" i="0" dirty="0">
                <a:solidFill>
                  <a:srgbClr val="000000"/>
                </a:solidFill>
                <a:effectLst/>
                <a:latin typeface="Hiragino Sans"/>
              </a:rPr>
              <a:t>万平方メートル。</a:t>
            </a:r>
          </a:p>
          <a:p>
            <a:pPr marL="0" indent="0">
              <a:buNone/>
            </a:pPr>
            <a:endParaRPr kumimoji="1" lang="ja-JP" altLang="en-US" sz="7200" dirty="0"/>
          </a:p>
        </p:txBody>
      </p:sp>
      <p:pic>
        <p:nvPicPr>
          <p:cNvPr id="4" name="図 3">
            <a:extLst>
              <a:ext uri="{FF2B5EF4-FFF2-40B4-BE49-F238E27FC236}">
                <a16:creationId xmlns:a16="http://schemas.microsoft.com/office/drawing/2014/main" id="{6E76B507-ECE0-DEC6-3776-B8460BE93BDF}"/>
              </a:ext>
            </a:extLst>
          </p:cNvPr>
          <p:cNvPicPr>
            <a:picLocks noChangeAspect="1"/>
          </p:cNvPicPr>
          <p:nvPr/>
        </p:nvPicPr>
        <p:blipFill>
          <a:blip r:embed="rId2"/>
          <a:stretch>
            <a:fillRect/>
          </a:stretch>
        </p:blipFill>
        <p:spPr>
          <a:xfrm>
            <a:off x="476856" y="2013735"/>
            <a:ext cx="5345166" cy="4019709"/>
          </a:xfrm>
          <a:prstGeom prst="rect">
            <a:avLst/>
          </a:prstGeom>
        </p:spPr>
      </p:pic>
      <p:sp>
        <p:nvSpPr>
          <p:cNvPr id="5" name="テキスト ボックス 4">
            <a:extLst>
              <a:ext uri="{FF2B5EF4-FFF2-40B4-BE49-F238E27FC236}">
                <a16:creationId xmlns:a16="http://schemas.microsoft.com/office/drawing/2014/main" id="{4BF00E81-989E-DF6A-99AA-5DAC30E14AE8}"/>
              </a:ext>
            </a:extLst>
          </p:cNvPr>
          <p:cNvSpPr txBox="1"/>
          <p:nvPr/>
        </p:nvSpPr>
        <p:spPr>
          <a:xfrm>
            <a:off x="1284270" y="5948737"/>
            <a:ext cx="4387065" cy="369332"/>
          </a:xfrm>
          <a:prstGeom prst="rect">
            <a:avLst/>
          </a:prstGeom>
          <a:noFill/>
        </p:spPr>
        <p:txBody>
          <a:bodyPr wrap="square" rtlCol="0">
            <a:spAutoFit/>
          </a:bodyPr>
          <a:lstStyle/>
          <a:p>
            <a:r>
              <a:rPr kumimoji="1" lang="en-US" altLang="ja-JP" dirty="0"/>
              <a:t>National Geographic Map by NOAA</a:t>
            </a:r>
            <a:endParaRPr kumimoji="1" lang="ja-JP" altLang="en-US" dirty="0"/>
          </a:p>
        </p:txBody>
      </p:sp>
    </p:spTree>
    <p:extLst>
      <p:ext uri="{BB962C8B-B14F-4D97-AF65-F5344CB8AC3E}">
        <p14:creationId xmlns:p14="http://schemas.microsoft.com/office/powerpoint/2010/main" val="635792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85A5C81-653E-43DC-297A-05C067A40A68}"/>
              </a:ext>
            </a:extLst>
          </p:cNvPr>
          <p:cNvSpPr>
            <a:spLocks noGrp="1"/>
          </p:cNvSpPr>
          <p:nvPr>
            <p:ph idx="1"/>
          </p:nvPr>
        </p:nvSpPr>
        <p:spPr>
          <a:xfrm>
            <a:off x="913775" y="821933"/>
            <a:ext cx="10364452" cy="5229546"/>
          </a:xfrm>
        </p:spPr>
        <p:txBody>
          <a:bodyPr>
            <a:noAutofit/>
          </a:bodyPr>
          <a:lstStyle/>
          <a:p>
            <a:pPr marL="0" indent="0">
              <a:buNone/>
            </a:pPr>
            <a:r>
              <a:rPr kumimoji="1" lang="en-US" altLang="ja-JP" sz="7200" dirty="0"/>
              <a:t>Q3:</a:t>
            </a:r>
            <a:r>
              <a:rPr kumimoji="1" lang="ja-JP" altLang="en-US" sz="7200" dirty="0"/>
              <a:t>　日本のプラスチック</a:t>
            </a:r>
            <a:endParaRPr kumimoji="1" lang="en-US" altLang="ja-JP" sz="7200" dirty="0"/>
          </a:p>
          <a:p>
            <a:pPr marL="0" indent="0">
              <a:buNone/>
            </a:pPr>
            <a:r>
              <a:rPr kumimoji="1" lang="ja-JP" altLang="en-US" sz="7200" dirty="0"/>
              <a:t>ごみの排出量は世界で　第何位？</a:t>
            </a:r>
          </a:p>
        </p:txBody>
      </p:sp>
      <p:pic>
        <p:nvPicPr>
          <p:cNvPr id="7170" name="Picture 2">
            <a:extLst>
              <a:ext uri="{FF2B5EF4-FFF2-40B4-BE49-F238E27FC236}">
                <a16:creationId xmlns:a16="http://schemas.microsoft.com/office/drawing/2014/main" id="{3CCF1540-D1CD-6590-7314-A73418AA82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1310" y="3922158"/>
            <a:ext cx="2726933" cy="2726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726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8005AD-98ED-881F-4BF0-ADA93F9EAE2C}"/>
              </a:ext>
            </a:extLst>
          </p:cNvPr>
          <p:cNvSpPr>
            <a:spLocks noGrp="1"/>
          </p:cNvSpPr>
          <p:nvPr>
            <p:ph type="title"/>
          </p:nvPr>
        </p:nvSpPr>
        <p:spPr>
          <a:xfrm>
            <a:off x="913776" y="618517"/>
            <a:ext cx="10254234" cy="665753"/>
          </a:xfrm>
        </p:spPr>
        <p:txBody>
          <a:bodyPr/>
          <a:lstStyle/>
          <a:p>
            <a:r>
              <a:rPr kumimoji="1" lang="ja-JP" altLang="en-US" dirty="0"/>
              <a:t>正解</a:t>
            </a:r>
          </a:p>
        </p:txBody>
      </p:sp>
      <p:sp>
        <p:nvSpPr>
          <p:cNvPr id="3" name="コンテンツ プレースホルダー 2">
            <a:extLst>
              <a:ext uri="{FF2B5EF4-FFF2-40B4-BE49-F238E27FC236}">
                <a16:creationId xmlns:a16="http://schemas.microsoft.com/office/drawing/2014/main" id="{A84BDBCC-6F60-39E2-46C4-7234B923DE0D}"/>
              </a:ext>
            </a:extLst>
          </p:cNvPr>
          <p:cNvSpPr>
            <a:spLocks noGrp="1"/>
          </p:cNvSpPr>
          <p:nvPr>
            <p:ph idx="1"/>
          </p:nvPr>
        </p:nvSpPr>
        <p:spPr>
          <a:xfrm>
            <a:off x="913775" y="1582221"/>
            <a:ext cx="10870684" cy="4921321"/>
          </a:xfrm>
        </p:spPr>
        <p:txBody>
          <a:bodyPr>
            <a:normAutofit fontScale="25000" lnSpcReduction="20000"/>
          </a:bodyPr>
          <a:lstStyle/>
          <a:p>
            <a:pPr algn="l"/>
            <a:r>
              <a:rPr lang="en-US" altLang="ja-JP" sz="8800" b="1" i="0" dirty="0">
                <a:solidFill>
                  <a:srgbClr val="111111"/>
                </a:solidFill>
                <a:effectLst/>
                <a:latin typeface="Lato" panose="020F0502020204030203" pitchFamily="34" charset="0"/>
              </a:rPr>
              <a:t>1</a:t>
            </a:r>
            <a:r>
              <a:rPr lang="ja-JP" altLang="en-US" sz="8800" b="1" i="0">
                <a:solidFill>
                  <a:srgbClr val="111111"/>
                </a:solidFill>
                <a:effectLst/>
                <a:latin typeface="Lato" panose="020F0502020204030203" pitchFamily="34" charset="0"/>
              </a:rPr>
              <a:t>位</a:t>
            </a:r>
            <a:r>
              <a:rPr lang="en-US" altLang="ja-JP" sz="8800" b="1" i="0" dirty="0">
                <a:solidFill>
                  <a:srgbClr val="111111"/>
                </a:solidFill>
                <a:effectLst/>
                <a:latin typeface="Lato" panose="020F0502020204030203" pitchFamily="34" charset="0"/>
              </a:rPr>
              <a:t> </a:t>
            </a:r>
            <a:r>
              <a:rPr lang="ja-JP" altLang="en-US" sz="8800" b="1" i="0">
                <a:solidFill>
                  <a:srgbClr val="111111"/>
                </a:solidFill>
                <a:effectLst/>
                <a:latin typeface="Lato" panose="020F0502020204030203" pitchFamily="34" charset="0"/>
              </a:rPr>
              <a:t>：中国</a:t>
            </a:r>
            <a:r>
              <a:rPr lang="en-US" altLang="ja-JP" sz="8800" b="1" i="0" dirty="0">
                <a:solidFill>
                  <a:srgbClr val="111111"/>
                </a:solidFill>
                <a:effectLst/>
                <a:latin typeface="Lato" panose="020F0502020204030203" pitchFamily="34" charset="0"/>
              </a:rPr>
              <a:t>		</a:t>
            </a:r>
            <a:r>
              <a:rPr lang="ja-JP" altLang="en-US" sz="8800" b="1" i="0">
                <a:solidFill>
                  <a:srgbClr val="111111"/>
                </a:solidFill>
                <a:effectLst/>
                <a:latin typeface="Lato" panose="020F0502020204030203" pitchFamily="34" charset="0"/>
              </a:rPr>
              <a:t>排出量</a:t>
            </a:r>
            <a:r>
              <a:rPr lang="en-US" altLang="ja-JP" sz="8800" b="1" i="0" dirty="0">
                <a:solidFill>
                  <a:srgbClr val="111111"/>
                </a:solidFill>
                <a:effectLst/>
                <a:latin typeface="Lato" panose="020F0502020204030203" pitchFamily="34" charset="0"/>
              </a:rPr>
              <a:t>5908</a:t>
            </a:r>
            <a:r>
              <a:rPr lang="ja-JP" altLang="en-US" sz="8800" b="1" i="0" dirty="0">
                <a:solidFill>
                  <a:srgbClr val="111111"/>
                </a:solidFill>
                <a:effectLst/>
                <a:latin typeface="Lato" panose="020F0502020204030203" pitchFamily="34" charset="0"/>
              </a:rPr>
              <a:t>万ｔ（</a:t>
            </a:r>
            <a:r>
              <a:rPr lang="en-US" altLang="ja-JP" sz="8800" b="1" i="0" dirty="0">
                <a:solidFill>
                  <a:srgbClr val="111111"/>
                </a:solidFill>
                <a:effectLst/>
                <a:latin typeface="Lato" panose="020F0502020204030203" pitchFamily="34" charset="0"/>
              </a:rPr>
              <a:t>0.12㎏</a:t>
            </a:r>
            <a:r>
              <a:rPr lang="ja-JP" altLang="en-US" sz="8800" b="1" i="0" dirty="0">
                <a:solidFill>
                  <a:srgbClr val="111111"/>
                </a:solidFill>
                <a:effectLst/>
                <a:latin typeface="Lato" panose="020F0502020204030203" pitchFamily="34" charset="0"/>
              </a:rPr>
              <a:t>）</a:t>
            </a:r>
            <a:endParaRPr lang="ja-JP" altLang="en-US" sz="8800" b="0" i="0" dirty="0">
              <a:solidFill>
                <a:srgbClr val="111111"/>
              </a:solidFill>
              <a:effectLst/>
              <a:latin typeface="Lato" panose="020F0502020204030203" pitchFamily="34" charset="0"/>
            </a:endParaRPr>
          </a:p>
          <a:p>
            <a:pPr algn="l"/>
            <a:r>
              <a:rPr lang="en-US" altLang="ja-JP" sz="8800" b="1" i="0" dirty="0">
                <a:solidFill>
                  <a:srgbClr val="111111"/>
                </a:solidFill>
                <a:effectLst/>
                <a:latin typeface="Lato" panose="020F0502020204030203" pitchFamily="34" charset="0"/>
              </a:rPr>
              <a:t>2</a:t>
            </a:r>
            <a:r>
              <a:rPr lang="ja-JP" altLang="en-US" sz="8800" b="1" i="0">
                <a:solidFill>
                  <a:srgbClr val="111111"/>
                </a:solidFill>
                <a:effectLst/>
                <a:latin typeface="Lato" panose="020F0502020204030203" pitchFamily="34" charset="0"/>
              </a:rPr>
              <a:t>位</a:t>
            </a:r>
            <a:r>
              <a:rPr lang="en-US" altLang="ja-JP" sz="8800" b="1" i="0" dirty="0">
                <a:solidFill>
                  <a:srgbClr val="111111"/>
                </a:solidFill>
                <a:effectLst/>
                <a:latin typeface="Lato" panose="020F0502020204030203" pitchFamily="34" charset="0"/>
              </a:rPr>
              <a:t> </a:t>
            </a:r>
            <a:r>
              <a:rPr lang="ja-JP" altLang="en-US" sz="8800" b="1" i="0">
                <a:solidFill>
                  <a:srgbClr val="111111"/>
                </a:solidFill>
                <a:effectLst/>
                <a:latin typeface="Lato" panose="020F0502020204030203" pitchFamily="34" charset="0"/>
              </a:rPr>
              <a:t>：アメリカ</a:t>
            </a:r>
            <a:r>
              <a:rPr lang="en-US" altLang="ja-JP" sz="8800" b="1" i="0" dirty="0">
                <a:solidFill>
                  <a:srgbClr val="111111"/>
                </a:solidFill>
                <a:effectLst/>
                <a:latin typeface="Lato" panose="020F0502020204030203" pitchFamily="34" charset="0"/>
              </a:rPr>
              <a:t>		</a:t>
            </a:r>
            <a:r>
              <a:rPr lang="ja-JP" altLang="en-US" sz="8800" b="1" i="0">
                <a:solidFill>
                  <a:srgbClr val="111111"/>
                </a:solidFill>
                <a:effectLst/>
                <a:latin typeface="Lato" panose="020F0502020204030203" pitchFamily="34" charset="0"/>
              </a:rPr>
              <a:t>排出量</a:t>
            </a:r>
            <a:r>
              <a:rPr lang="en-US" altLang="ja-JP" sz="8800" b="1" i="0" dirty="0">
                <a:solidFill>
                  <a:srgbClr val="111111"/>
                </a:solidFill>
                <a:effectLst/>
                <a:latin typeface="Lato" panose="020F0502020204030203" pitchFamily="34" charset="0"/>
              </a:rPr>
              <a:t>3783</a:t>
            </a:r>
            <a:r>
              <a:rPr lang="ja-JP" altLang="en-US" sz="8800" b="1" i="0" dirty="0">
                <a:solidFill>
                  <a:srgbClr val="111111"/>
                </a:solidFill>
                <a:effectLst/>
                <a:latin typeface="Lato" panose="020F0502020204030203" pitchFamily="34" charset="0"/>
              </a:rPr>
              <a:t>万ｔ（</a:t>
            </a:r>
            <a:r>
              <a:rPr lang="en-US" altLang="ja-JP" sz="8800" b="1" i="0" dirty="0">
                <a:solidFill>
                  <a:srgbClr val="111111"/>
                </a:solidFill>
                <a:effectLst/>
                <a:latin typeface="Lato" panose="020F0502020204030203" pitchFamily="34" charset="0"/>
              </a:rPr>
              <a:t>0.34㎏</a:t>
            </a:r>
            <a:r>
              <a:rPr lang="ja-JP" altLang="en-US" sz="8800" b="1" i="0" dirty="0">
                <a:solidFill>
                  <a:srgbClr val="111111"/>
                </a:solidFill>
                <a:effectLst/>
                <a:latin typeface="Lato" panose="020F0502020204030203" pitchFamily="34" charset="0"/>
              </a:rPr>
              <a:t>）</a:t>
            </a:r>
            <a:endParaRPr lang="ja-JP" altLang="en-US" sz="8800" b="0" i="0" dirty="0">
              <a:solidFill>
                <a:srgbClr val="111111"/>
              </a:solidFill>
              <a:effectLst/>
              <a:latin typeface="Lato" panose="020F0502020204030203" pitchFamily="34" charset="0"/>
            </a:endParaRPr>
          </a:p>
          <a:p>
            <a:pPr algn="l"/>
            <a:r>
              <a:rPr lang="en-US" altLang="ja-JP" sz="8800" b="1" i="0" dirty="0">
                <a:solidFill>
                  <a:srgbClr val="111111"/>
                </a:solidFill>
                <a:effectLst/>
                <a:latin typeface="Lato" panose="020F0502020204030203" pitchFamily="34" charset="0"/>
              </a:rPr>
              <a:t>3</a:t>
            </a:r>
            <a:r>
              <a:rPr lang="ja-JP" altLang="en-US" sz="8800" b="1" i="0">
                <a:solidFill>
                  <a:srgbClr val="111111"/>
                </a:solidFill>
                <a:effectLst/>
                <a:latin typeface="Lato" panose="020F0502020204030203" pitchFamily="34" charset="0"/>
              </a:rPr>
              <a:t>位</a:t>
            </a:r>
            <a:r>
              <a:rPr lang="en-US" altLang="ja-JP" sz="8800" b="1" i="0" dirty="0">
                <a:solidFill>
                  <a:srgbClr val="111111"/>
                </a:solidFill>
                <a:effectLst/>
                <a:latin typeface="Lato" panose="020F0502020204030203" pitchFamily="34" charset="0"/>
              </a:rPr>
              <a:t> </a:t>
            </a:r>
            <a:r>
              <a:rPr lang="ja-JP" altLang="en-US" sz="8800" b="1" i="0">
                <a:solidFill>
                  <a:srgbClr val="111111"/>
                </a:solidFill>
                <a:effectLst/>
                <a:latin typeface="Lato" panose="020F0502020204030203" pitchFamily="34" charset="0"/>
              </a:rPr>
              <a:t>：ドイツ</a:t>
            </a:r>
            <a:r>
              <a:rPr lang="en-US" altLang="ja-JP" sz="8800" b="1" i="0" dirty="0">
                <a:solidFill>
                  <a:srgbClr val="111111"/>
                </a:solidFill>
                <a:effectLst/>
                <a:latin typeface="Lato" panose="020F0502020204030203" pitchFamily="34" charset="0"/>
              </a:rPr>
              <a:t>		</a:t>
            </a:r>
            <a:r>
              <a:rPr lang="ja-JP" altLang="en-US" sz="8800" b="1" i="0">
                <a:solidFill>
                  <a:srgbClr val="111111"/>
                </a:solidFill>
                <a:effectLst/>
                <a:latin typeface="Lato" panose="020F0502020204030203" pitchFamily="34" charset="0"/>
              </a:rPr>
              <a:t>排出量</a:t>
            </a:r>
            <a:r>
              <a:rPr lang="en-US" altLang="ja-JP" sz="8800" b="1" i="0" dirty="0">
                <a:solidFill>
                  <a:srgbClr val="111111"/>
                </a:solidFill>
                <a:effectLst/>
                <a:latin typeface="Lato" panose="020F0502020204030203" pitchFamily="34" charset="0"/>
              </a:rPr>
              <a:t>1448</a:t>
            </a:r>
            <a:r>
              <a:rPr lang="ja-JP" altLang="en-US" sz="8800" b="1" i="0" dirty="0">
                <a:solidFill>
                  <a:srgbClr val="111111"/>
                </a:solidFill>
                <a:effectLst/>
                <a:latin typeface="Lato" panose="020F0502020204030203" pitchFamily="34" charset="0"/>
              </a:rPr>
              <a:t>万ｔ（</a:t>
            </a:r>
            <a:r>
              <a:rPr lang="en-US" altLang="ja-JP" sz="8800" b="1" i="0" dirty="0">
                <a:solidFill>
                  <a:srgbClr val="111111"/>
                </a:solidFill>
                <a:effectLst/>
                <a:latin typeface="Lato" panose="020F0502020204030203" pitchFamily="34" charset="0"/>
              </a:rPr>
              <a:t>0.49㎏</a:t>
            </a:r>
            <a:r>
              <a:rPr lang="ja-JP" altLang="en-US" sz="8800" b="1" i="0" dirty="0">
                <a:solidFill>
                  <a:srgbClr val="111111"/>
                </a:solidFill>
                <a:effectLst/>
                <a:latin typeface="Lato" panose="020F0502020204030203" pitchFamily="34" charset="0"/>
              </a:rPr>
              <a:t>）</a:t>
            </a:r>
            <a:endParaRPr lang="ja-JP" altLang="en-US" sz="8800" b="0" i="0" dirty="0">
              <a:solidFill>
                <a:srgbClr val="111111"/>
              </a:solidFill>
              <a:effectLst/>
              <a:latin typeface="Lato" panose="020F0502020204030203" pitchFamily="34" charset="0"/>
            </a:endParaRPr>
          </a:p>
          <a:p>
            <a:pPr algn="l"/>
            <a:r>
              <a:rPr lang="en-US" altLang="ja-JP" sz="8800" b="1" i="0" dirty="0">
                <a:solidFill>
                  <a:srgbClr val="111111"/>
                </a:solidFill>
                <a:effectLst/>
                <a:latin typeface="Lato" panose="020F0502020204030203" pitchFamily="34" charset="0"/>
              </a:rPr>
              <a:t>4</a:t>
            </a:r>
            <a:r>
              <a:rPr lang="ja-JP" altLang="en-US" sz="8800" b="1" i="0">
                <a:solidFill>
                  <a:srgbClr val="111111"/>
                </a:solidFill>
                <a:effectLst/>
                <a:latin typeface="Lato" panose="020F0502020204030203" pitchFamily="34" charset="0"/>
              </a:rPr>
              <a:t>位</a:t>
            </a:r>
            <a:r>
              <a:rPr lang="en-US" altLang="ja-JP" sz="8800" b="1" i="0" dirty="0">
                <a:solidFill>
                  <a:srgbClr val="111111"/>
                </a:solidFill>
                <a:effectLst/>
                <a:latin typeface="Lato" panose="020F0502020204030203" pitchFamily="34" charset="0"/>
              </a:rPr>
              <a:t> </a:t>
            </a:r>
            <a:r>
              <a:rPr lang="ja-JP" altLang="en-US" sz="8800" b="1" i="0">
                <a:solidFill>
                  <a:srgbClr val="111111"/>
                </a:solidFill>
                <a:effectLst/>
                <a:latin typeface="Lato" panose="020F0502020204030203" pitchFamily="34" charset="0"/>
              </a:rPr>
              <a:t>：ブラジル</a:t>
            </a:r>
            <a:r>
              <a:rPr lang="en-US" altLang="ja-JP" sz="8800" b="1" i="0" dirty="0">
                <a:solidFill>
                  <a:srgbClr val="111111"/>
                </a:solidFill>
                <a:effectLst/>
                <a:latin typeface="Lato" panose="020F0502020204030203" pitchFamily="34" charset="0"/>
              </a:rPr>
              <a:t>		</a:t>
            </a:r>
            <a:r>
              <a:rPr lang="ja-JP" altLang="en-US" sz="8800" b="1" i="0">
                <a:solidFill>
                  <a:srgbClr val="111111"/>
                </a:solidFill>
                <a:effectLst/>
                <a:latin typeface="Lato" panose="020F0502020204030203" pitchFamily="34" charset="0"/>
              </a:rPr>
              <a:t>排出量</a:t>
            </a:r>
            <a:r>
              <a:rPr lang="en-US" altLang="ja-JP" sz="8800" b="1" i="0" dirty="0">
                <a:solidFill>
                  <a:srgbClr val="111111"/>
                </a:solidFill>
                <a:effectLst/>
                <a:latin typeface="Lato" panose="020F0502020204030203" pitchFamily="34" charset="0"/>
              </a:rPr>
              <a:t>1185</a:t>
            </a:r>
            <a:r>
              <a:rPr lang="ja-JP" altLang="en-US" sz="8800" b="1" i="0" dirty="0">
                <a:solidFill>
                  <a:srgbClr val="111111"/>
                </a:solidFill>
                <a:effectLst/>
                <a:latin typeface="Lato" panose="020F0502020204030203" pitchFamily="34" charset="0"/>
              </a:rPr>
              <a:t>万ｔ（</a:t>
            </a:r>
            <a:r>
              <a:rPr lang="en-US" altLang="ja-JP" sz="8800" b="1" i="0" dirty="0">
                <a:solidFill>
                  <a:srgbClr val="111111"/>
                </a:solidFill>
                <a:effectLst/>
                <a:latin typeface="Lato" panose="020F0502020204030203" pitchFamily="34" charset="0"/>
              </a:rPr>
              <a:t>0.17㎏</a:t>
            </a:r>
            <a:r>
              <a:rPr lang="ja-JP" altLang="en-US" sz="8800" b="1" i="0" dirty="0">
                <a:solidFill>
                  <a:srgbClr val="111111"/>
                </a:solidFill>
                <a:effectLst/>
                <a:latin typeface="Lato" panose="020F0502020204030203" pitchFamily="34" charset="0"/>
              </a:rPr>
              <a:t>）</a:t>
            </a:r>
            <a:endParaRPr lang="ja-JP" altLang="en-US" sz="8800" b="0" i="0" dirty="0">
              <a:solidFill>
                <a:srgbClr val="111111"/>
              </a:solidFill>
              <a:effectLst/>
              <a:latin typeface="Lato" panose="020F0502020204030203" pitchFamily="34" charset="0"/>
            </a:endParaRPr>
          </a:p>
          <a:p>
            <a:pPr algn="l"/>
            <a:r>
              <a:rPr lang="en-US" altLang="ja-JP" sz="8800" b="1" i="0" dirty="0">
                <a:solidFill>
                  <a:srgbClr val="FF0000"/>
                </a:solidFill>
                <a:effectLst/>
                <a:latin typeface="Lato" panose="020F0502020204030203" pitchFamily="34" charset="0"/>
              </a:rPr>
              <a:t>5</a:t>
            </a:r>
            <a:r>
              <a:rPr lang="ja-JP" altLang="en-US" sz="8800" b="1" i="0">
                <a:solidFill>
                  <a:srgbClr val="FF0000"/>
                </a:solidFill>
                <a:effectLst/>
                <a:latin typeface="Lato" panose="020F0502020204030203" pitchFamily="34" charset="0"/>
              </a:rPr>
              <a:t>位</a:t>
            </a:r>
            <a:r>
              <a:rPr lang="en-US" altLang="ja-JP" sz="8800" b="1" i="0" dirty="0">
                <a:solidFill>
                  <a:srgbClr val="FF0000"/>
                </a:solidFill>
                <a:effectLst/>
                <a:latin typeface="Lato" panose="020F0502020204030203" pitchFamily="34" charset="0"/>
              </a:rPr>
              <a:t> </a:t>
            </a:r>
            <a:r>
              <a:rPr lang="ja-JP" altLang="en-US" sz="8800" b="1" i="0">
                <a:solidFill>
                  <a:srgbClr val="FF0000"/>
                </a:solidFill>
                <a:effectLst/>
                <a:latin typeface="Lato" panose="020F0502020204030203" pitchFamily="34" charset="0"/>
              </a:rPr>
              <a:t>：日本</a:t>
            </a:r>
            <a:r>
              <a:rPr lang="en-US" altLang="ja-JP" sz="8800" b="1" i="0" dirty="0">
                <a:solidFill>
                  <a:srgbClr val="FF0000"/>
                </a:solidFill>
                <a:effectLst/>
                <a:latin typeface="Lato" panose="020F0502020204030203" pitchFamily="34" charset="0"/>
              </a:rPr>
              <a:t>		</a:t>
            </a:r>
            <a:r>
              <a:rPr lang="ja-JP" altLang="en-US" sz="8800" b="1" i="0">
                <a:solidFill>
                  <a:srgbClr val="FF0000"/>
                </a:solidFill>
                <a:effectLst/>
                <a:latin typeface="Lato" panose="020F0502020204030203" pitchFamily="34" charset="0"/>
              </a:rPr>
              <a:t>排出量</a:t>
            </a:r>
            <a:r>
              <a:rPr lang="en-US" altLang="ja-JP" sz="8800" b="1" i="0" dirty="0">
                <a:solidFill>
                  <a:srgbClr val="FF0000"/>
                </a:solidFill>
                <a:effectLst/>
                <a:latin typeface="Lato" panose="020F0502020204030203" pitchFamily="34" charset="0"/>
              </a:rPr>
              <a:t>799</a:t>
            </a:r>
            <a:r>
              <a:rPr lang="ja-JP" altLang="en-US" sz="8800" b="1" i="0" dirty="0">
                <a:solidFill>
                  <a:srgbClr val="FF0000"/>
                </a:solidFill>
                <a:effectLst/>
                <a:latin typeface="Lato" panose="020F0502020204030203" pitchFamily="34" charset="0"/>
              </a:rPr>
              <a:t>万ｔ  （</a:t>
            </a:r>
            <a:r>
              <a:rPr lang="en-US" altLang="ja-JP" sz="8800" b="1" i="0" dirty="0">
                <a:solidFill>
                  <a:srgbClr val="FF0000"/>
                </a:solidFill>
                <a:effectLst/>
                <a:latin typeface="Lato" panose="020F0502020204030203" pitchFamily="34" charset="0"/>
              </a:rPr>
              <a:t>0.17㎏</a:t>
            </a:r>
            <a:r>
              <a:rPr lang="ja-JP" altLang="en-US" sz="8800" b="1" i="0" dirty="0">
                <a:solidFill>
                  <a:srgbClr val="FF0000"/>
                </a:solidFill>
                <a:effectLst/>
                <a:latin typeface="Lato" panose="020F0502020204030203" pitchFamily="34" charset="0"/>
              </a:rPr>
              <a:t>）</a:t>
            </a:r>
            <a:endParaRPr lang="ja-JP" altLang="en-US" sz="8800" b="0" i="0" dirty="0">
              <a:solidFill>
                <a:srgbClr val="111111"/>
              </a:solidFill>
              <a:effectLst/>
              <a:latin typeface="Lato" panose="020F0502020204030203" pitchFamily="34" charset="0"/>
            </a:endParaRPr>
          </a:p>
          <a:p>
            <a:pPr algn="l"/>
            <a:r>
              <a:rPr lang="en-US" altLang="ja-JP" sz="8800" b="1" i="0" dirty="0">
                <a:solidFill>
                  <a:srgbClr val="111111"/>
                </a:solidFill>
                <a:effectLst/>
                <a:latin typeface="Lato" panose="020F0502020204030203" pitchFamily="34" charset="0"/>
              </a:rPr>
              <a:t>6</a:t>
            </a:r>
            <a:r>
              <a:rPr lang="ja-JP" altLang="en-US" sz="8800" b="1" i="0">
                <a:solidFill>
                  <a:srgbClr val="111111"/>
                </a:solidFill>
                <a:effectLst/>
                <a:latin typeface="Lato" panose="020F0502020204030203" pitchFamily="34" charset="0"/>
              </a:rPr>
              <a:t>位</a:t>
            </a:r>
            <a:r>
              <a:rPr lang="en-US" altLang="ja-JP" sz="8800" b="1" i="0" dirty="0">
                <a:solidFill>
                  <a:srgbClr val="111111"/>
                </a:solidFill>
                <a:effectLst/>
                <a:latin typeface="Lato" panose="020F0502020204030203" pitchFamily="34" charset="0"/>
              </a:rPr>
              <a:t> </a:t>
            </a:r>
            <a:r>
              <a:rPr lang="ja-JP" altLang="en-US" sz="8800" b="1" i="0">
                <a:solidFill>
                  <a:srgbClr val="111111"/>
                </a:solidFill>
                <a:effectLst/>
                <a:latin typeface="Lato" panose="020F0502020204030203" pitchFamily="34" charset="0"/>
              </a:rPr>
              <a:t>：パキスタン</a:t>
            </a:r>
            <a:r>
              <a:rPr lang="en-US" altLang="ja-JP" sz="8800" b="1" i="0" dirty="0">
                <a:solidFill>
                  <a:srgbClr val="111111"/>
                </a:solidFill>
                <a:effectLst/>
                <a:latin typeface="Lato" panose="020F0502020204030203" pitchFamily="34" charset="0"/>
              </a:rPr>
              <a:t>	</a:t>
            </a:r>
            <a:r>
              <a:rPr lang="ja-JP" altLang="en-US" sz="8800" b="1" i="0">
                <a:solidFill>
                  <a:srgbClr val="111111"/>
                </a:solidFill>
                <a:effectLst/>
                <a:latin typeface="Lato" panose="020F0502020204030203" pitchFamily="34" charset="0"/>
              </a:rPr>
              <a:t>排出量</a:t>
            </a:r>
            <a:r>
              <a:rPr lang="en-US" altLang="ja-JP" sz="8800" b="1" i="0" dirty="0">
                <a:solidFill>
                  <a:srgbClr val="111111"/>
                </a:solidFill>
                <a:effectLst/>
                <a:latin typeface="Lato" panose="020F0502020204030203" pitchFamily="34" charset="0"/>
              </a:rPr>
              <a:t>641</a:t>
            </a:r>
            <a:r>
              <a:rPr lang="ja-JP" altLang="en-US" sz="8800" b="1" i="0" dirty="0">
                <a:solidFill>
                  <a:srgbClr val="111111"/>
                </a:solidFill>
                <a:effectLst/>
                <a:latin typeface="Lato" panose="020F0502020204030203" pitchFamily="34" charset="0"/>
              </a:rPr>
              <a:t>万ｔ  （</a:t>
            </a:r>
            <a:r>
              <a:rPr lang="en-US" altLang="ja-JP" sz="8800" b="1" i="0" dirty="0">
                <a:solidFill>
                  <a:srgbClr val="111111"/>
                </a:solidFill>
                <a:effectLst/>
                <a:latin typeface="Lato" panose="020F0502020204030203" pitchFamily="34" charset="0"/>
              </a:rPr>
              <a:t>0.10㎏</a:t>
            </a:r>
            <a:r>
              <a:rPr lang="ja-JP" altLang="en-US" sz="8800" b="1" i="0" dirty="0">
                <a:solidFill>
                  <a:srgbClr val="111111"/>
                </a:solidFill>
                <a:effectLst/>
                <a:latin typeface="Lato" panose="020F0502020204030203" pitchFamily="34" charset="0"/>
              </a:rPr>
              <a:t>）</a:t>
            </a:r>
            <a:endParaRPr lang="ja-JP" altLang="en-US" sz="8800" b="0" i="0" dirty="0">
              <a:solidFill>
                <a:srgbClr val="111111"/>
              </a:solidFill>
              <a:effectLst/>
              <a:latin typeface="Lato" panose="020F0502020204030203" pitchFamily="34" charset="0"/>
            </a:endParaRPr>
          </a:p>
          <a:p>
            <a:pPr algn="l"/>
            <a:r>
              <a:rPr lang="en-US" altLang="ja-JP" sz="8800" b="1" i="0" dirty="0">
                <a:solidFill>
                  <a:srgbClr val="111111"/>
                </a:solidFill>
                <a:effectLst/>
                <a:latin typeface="Lato" panose="020F0502020204030203" pitchFamily="34" charset="0"/>
              </a:rPr>
              <a:t>7</a:t>
            </a:r>
            <a:r>
              <a:rPr lang="ja-JP" altLang="en-US" sz="8800" b="1" i="0">
                <a:solidFill>
                  <a:srgbClr val="111111"/>
                </a:solidFill>
                <a:effectLst/>
                <a:latin typeface="Lato" panose="020F0502020204030203" pitchFamily="34" charset="0"/>
              </a:rPr>
              <a:t>位</a:t>
            </a:r>
            <a:r>
              <a:rPr lang="en-US" altLang="ja-JP" sz="8800" b="1" i="0" dirty="0">
                <a:solidFill>
                  <a:srgbClr val="111111"/>
                </a:solidFill>
                <a:effectLst/>
                <a:latin typeface="Lato" panose="020F0502020204030203" pitchFamily="34" charset="0"/>
              </a:rPr>
              <a:t> </a:t>
            </a:r>
            <a:r>
              <a:rPr lang="ja-JP" altLang="en-US" sz="8800" b="1" i="0">
                <a:solidFill>
                  <a:srgbClr val="111111"/>
                </a:solidFill>
                <a:effectLst/>
                <a:latin typeface="Lato" panose="020F0502020204030203" pitchFamily="34" charset="0"/>
              </a:rPr>
              <a:t>：ナイジェリア</a:t>
            </a:r>
            <a:r>
              <a:rPr lang="en-US" altLang="ja-JP" sz="8800" b="1" i="0" dirty="0">
                <a:solidFill>
                  <a:srgbClr val="111111"/>
                </a:solidFill>
                <a:effectLst/>
                <a:latin typeface="Lato" panose="020F0502020204030203" pitchFamily="34" charset="0"/>
              </a:rPr>
              <a:t>	</a:t>
            </a:r>
            <a:r>
              <a:rPr lang="ja-JP" altLang="en-US" sz="8800" b="1" i="0">
                <a:solidFill>
                  <a:srgbClr val="111111"/>
                </a:solidFill>
                <a:effectLst/>
                <a:latin typeface="Lato" panose="020F0502020204030203" pitchFamily="34" charset="0"/>
              </a:rPr>
              <a:t>排出量</a:t>
            </a:r>
            <a:r>
              <a:rPr lang="en-US" altLang="ja-JP" sz="8800" b="1" i="0" dirty="0">
                <a:solidFill>
                  <a:srgbClr val="111111"/>
                </a:solidFill>
                <a:effectLst/>
                <a:latin typeface="Lato" panose="020F0502020204030203" pitchFamily="34" charset="0"/>
              </a:rPr>
              <a:t>596</a:t>
            </a:r>
            <a:r>
              <a:rPr lang="ja-JP" altLang="en-US" sz="8800" b="1" i="0" dirty="0">
                <a:solidFill>
                  <a:srgbClr val="111111"/>
                </a:solidFill>
                <a:effectLst/>
                <a:latin typeface="Lato" panose="020F0502020204030203" pitchFamily="34" charset="0"/>
              </a:rPr>
              <a:t>万ｔ （</a:t>
            </a:r>
            <a:r>
              <a:rPr lang="en-US" altLang="ja-JP" sz="8800" b="1" i="0" dirty="0">
                <a:solidFill>
                  <a:srgbClr val="111111"/>
                </a:solidFill>
                <a:effectLst/>
                <a:latin typeface="Lato" panose="020F0502020204030203" pitchFamily="34" charset="0"/>
              </a:rPr>
              <a:t>0.10㎏</a:t>
            </a:r>
            <a:r>
              <a:rPr lang="ja-JP" altLang="en-US" sz="8800" b="1" i="0" dirty="0">
                <a:solidFill>
                  <a:srgbClr val="111111"/>
                </a:solidFill>
                <a:effectLst/>
                <a:latin typeface="Lato" panose="020F0502020204030203" pitchFamily="34" charset="0"/>
              </a:rPr>
              <a:t>）</a:t>
            </a:r>
            <a:endParaRPr lang="ja-JP" altLang="en-US" sz="8800" b="0" i="0" dirty="0">
              <a:solidFill>
                <a:srgbClr val="111111"/>
              </a:solidFill>
              <a:effectLst/>
              <a:latin typeface="Lato" panose="020F0502020204030203" pitchFamily="34" charset="0"/>
            </a:endParaRPr>
          </a:p>
          <a:p>
            <a:pPr algn="l"/>
            <a:r>
              <a:rPr lang="en-US" altLang="ja-JP" sz="8800" b="1" i="0" dirty="0">
                <a:solidFill>
                  <a:srgbClr val="111111"/>
                </a:solidFill>
                <a:effectLst/>
                <a:latin typeface="Lato" panose="020F0502020204030203" pitchFamily="34" charset="0"/>
              </a:rPr>
              <a:t>8</a:t>
            </a:r>
            <a:r>
              <a:rPr lang="ja-JP" altLang="en-US" sz="8800" b="1" i="0">
                <a:solidFill>
                  <a:srgbClr val="111111"/>
                </a:solidFill>
                <a:effectLst/>
                <a:latin typeface="Lato" panose="020F0502020204030203" pitchFamily="34" charset="0"/>
              </a:rPr>
              <a:t>位</a:t>
            </a:r>
            <a:r>
              <a:rPr lang="en-US" altLang="ja-JP" sz="8800" b="1" i="0" dirty="0">
                <a:solidFill>
                  <a:srgbClr val="111111"/>
                </a:solidFill>
                <a:effectLst/>
                <a:latin typeface="Lato" panose="020F0502020204030203" pitchFamily="34" charset="0"/>
              </a:rPr>
              <a:t> </a:t>
            </a:r>
            <a:r>
              <a:rPr lang="ja-JP" altLang="en-US" sz="8800" b="1" i="0">
                <a:solidFill>
                  <a:srgbClr val="111111"/>
                </a:solidFill>
                <a:effectLst/>
                <a:latin typeface="Lato" panose="020F0502020204030203" pitchFamily="34" charset="0"/>
              </a:rPr>
              <a:t>：ロシア</a:t>
            </a:r>
            <a:r>
              <a:rPr lang="en-US" altLang="ja-JP" sz="8800" b="1" i="0" dirty="0">
                <a:solidFill>
                  <a:srgbClr val="111111"/>
                </a:solidFill>
                <a:effectLst/>
                <a:latin typeface="Lato" panose="020F0502020204030203" pitchFamily="34" charset="0"/>
              </a:rPr>
              <a:t>		</a:t>
            </a:r>
            <a:r>
              <a:rPr lang="ja-JP" altLang="en-US" sz="8800" b="1" i="0">
                <a:solidFill>
                  <a:srgbClr val="111111"/>
                </a:solidFill>
                <a:effectLst/>
                <a:latin typeface="Lato" panose="020F0502020204030203" pitchFamily="34" charset="0"/>
              </a:rPr>
              <a:t>排出量</a:t>
            </a:r>
            <a:r>
              <a:rPr lang="en-US" altLang="ja-JP" sz="8800" b="1" i="0" dirty="0">
                <a:solidFill>
                  <a:srgbClr val="111111"/>
                </a:solidFill>
                <a:effectLst/>
                <a:latin typeface="Lato" panose="020F0502020204030203" pitchFamily="34" charset="0"/>
              </a:rPr>
              <a:t>584</a:t>
            </a:r>
            <a:r>
              <a:rPr lang="ja-JP" altLang="en-US" sz="8800" b="1" i="0" dirty="0">
                <a:solidFill>
                  <a:srgbClr val="111111"/>
                </a:solidFill>
                <a:effectLst/>
                <a:latin typeface="Lato" panose="020F0502020204030203" pitchFamily="34" charset="0"/>
              </a:rPr>
              <a:t>万ｔ  （</a:t>
            </a:r>
            <a:r>
              <a:rPr lang="en-US" altLang="ja-JP" sz="8800" b="1" i="0" dirty="0">
                <a:solidFill>
                  <a:srgbClr val="111111"/>
                </a:solidFill>
                <a:effectLst/>
                <a:latin typeface="Lato" panose="020F0502020204030203" pitchFamily="34" charset="0"/>
              </a:rPr>
              <a:t>0.11㎏</a:t>
            </a:r>
            <a:r>
              <a:rPr lang="ja-JP" altLang="en-US" sz="8800" b="1" i="0" dirty="0">
                <a:solidFill>
                  <a:srgbClr val="111111"/>
                </a:solidFill>
                <a:effectLst/>
                <a:latin typeface="Lato" panose="020F0502020204030203" pitchFamily="34" charset="0"/>
              </a:rPr>
              <a:t>）</a:t>
            </a:r>
            <a:endParaRPr lang="ja-JP" altLang="en-US" sz="8800" b="0" i="0" dirty="0">
              <a:solidFill>
                <a:srgbClr val="111111"/>
              </a:solidFill>
              <a:effectLst/>
              <a:latin typeface="Lato" panose="020F0502020204030203" pitchFamily="34" charset="0"/>
            </a:endParaRPr>
          </a:p>
          <a:p>
            <a:pPr algn="l"/>
            <a:r>
              <a:rPr lang="en-US" altLang="ja-JP" sz="8800" b="1" i="0" dirty="0">
                <a:solidFill>
                  <a:srgbClr val="111111"/>
                </a:solidFill>
                <a:effectLst/>
                <a:latin typeface="Lato" panose="020F0502020204030203" pitchFamily="34" charset="0"/>
              </a:rPr>
              <a:t>9</a:t>
            </a:r>
            <a:r>
              <a:rPr lang="ja-JP" altLang="en-US" sz="8800" b="1" i="0">
                <a:solidFill>
                  <a:srgbClr val="111111"/>
                </a:solidFill>
                <a:effectLst/>
                <a:latin typeface="Lato" panose="020F0502020204030203" pitchFamily="34" charset="0"/>
              </a:rPr>
              <a:t>位</a:t>
            </a:r>
            <a:r>
              <a:rPr lang="en-US" altLang="ja-JP" sz="8800" b="1" i="0" dirty="0">
                <a:solidFill>
                  <a:srgbClr val="111111"/>
                </a:solidFill>
                <a:effectLst/>
                <a:latin typeface="Lato" panose="020F0502020204030203" pitchFamily="34" charset="0"/>
              </a:rPr>
              <a:t> </a:t>
            </a:r>
            <a:r>
              <a:rPr lang="ja-JP" altLang="en-US" sz="8800" b="1" i="0">
                <a:solidFill>
                  <a:srgbClr val="111111"/>
                </a:solidFill>
                <a:effectLst/>
                <a:latin typeface="Lato" panose="020F0502020204030203" pitchFamily="34" charset="0"/>
              </a:rPr>
              <a:t>：トルコ</a:t>
            </a:r>
            <a:r>
              <a:rPr lang="en-US" altLang="ja-JP" sz="8800" b="1" i="0" dirty="0">
                <a:solidFill>
                  <a:srgbClr val="111111"/>
                </a:solidFill>
                <a:effectLst/>
                <a:latin typeface="Lato" panose="020F0502020204030203" pitchFamily="34" charset="0"/>
              </a:rPr>
              <a:t>		</a:t>
            </a:r>
            <a:r>
              <a:rPr lang="ja-JP" altLang="en-US" sz="8800" b="1" i="0">
                <a:solidFill>
                  <a:srgbClr val="111111"/>
                </a:solidFill>
                <a:effectLst/>
                <a:latin typeface="Lato" panose="020F0502020204030203" pitchFamily="34" charset="0"/>
              </a:rPr>
              <a:t>排出量</a:t>
            </a:r>
            <a:r>
              <a:rPr lang="en-US" altLang="ja-JP" sz="8800" b="1" i="0" dirty="0">
                <a:solidFill>
                  <a:srgbClr val="111111"/>
                </a:solidFill>
                <a:effectLst/>
                <a:latin typeface="Lato" panose="020F0502020204030203" pitchFamily="34" charset="0"/>
              </a:rPr>
              <a:t>560</a:t>
            </a:r>
            <a:r>
              <a:rPr lang="ja-JP" altLang="en-US" sz="8800" b="1" i="0" dirty="0">
                <a:solidFill>
                  <a:srgbClr val="111111"/>
                </a:solidFill>
                <a:effectLst/>
                <a:latin typeface="Lato" panose="020F0502020204030203" pitchFamily="34" charset="0"/>
              </a:rPr>
              <a:t>万ｔ  （</a:t>
            </a:r>
            <a:r>
              <a:rPr lang="en-US" altLang="ja-JP" sz="8800" b="1" i="0" dirty="0">
                <a:solidFill>
                  <a:srgbClr val="111111"/>
                </a:solidFill>
                <a:effectLst/>
                <a:latin typeface="Lato" panose="020F0502020204030203" pitchFamily="34" charset="0"/>
              </a:rPr>
              <a:t>0.21㎏</a:t>
            </a:r>
            <a:r>
              <a:rPr lang="ja-JP" altLang="en-US" sz="8800" b="1" i="0" dirty="0">
                <a:solidFill>
                  <a:srgbClr val="111111"/>
                </a:solidFill>
                <a:effectLst/>
                <a:latin typeface="Lato" panose="020F0502020204030203" pitchFamily="34" charset="0"/>
              </a:rPr>
              <a:t>）</a:t>
            </a:r>
            <a:endParaRPr lang="ja-JP" altLang="en-US" sz="8800" b="0" i="0" dirty="0">
              <a:solidFill>
                <a:srgbClr val="111111"/>
              </a:solidFill>
              <a:effectLst/>
              <a:latin typeface="Lato" panose="020F0502020204030203" pitchFamily="34" charset="0"/>
            </a:endParaRPr>
          </a:p>
          <a:p>
            <a:pPr algn="l"/>
            <a:r>
              <a:rPr lang="en-US" altLang="ja-JP" sz="8800" b="1" i="0" dirty="0">
                <a:solidFill>
                  <a:srgbClr val="111111"/>
                </a:solidFill>
                <a:effectLst/>
                <a:latin typeface="Lato" panose="020F0502020204030203" pitchFamily="34" charset="0"/>
              </a:rPr>
              <a:t>10</a:t>
            </a:r>
            <a:r>
              <a:rPr lang="ja-JP" altLang="en-US" sz="8800" b="1" i="0" dirty="0">
                <a:solidFill>
                  <a:srgbClr val="111111"/>
                </a:solidFill>
                <a:effectLst/>
                <a:latin typeface="Lato" panose="020F0502020204030203" pitchFamily="34" charset="0"/>
              </a:rPr>
              <a:t>位</a:t>
            </a:r>
            <a:r>
              <a:rPr lang="ja-JP" altLang="en-US" sz="8800" b="1" i="0">
                <a:solidFill>
                  <a:srgbClr val="111111"/>
                </a:solidFill>
                <a:effectLst/>
                <a:latin typeface="Lato" panose="020F0502020204030203" pitchFamily="34" charset="0"/>
              </a:rPr>
              <a:t>：エジプト</a:t>
            </a:r>
            <a:r>
              <a:rPr lang="en-US" altLang="ja-JP" sz="8800" b="1" i="0" dirty="0">
                <a:solidFill>
                  <a:srgbClr val="111111"/>
                </a:solidFill>
                <a:effectLst/>
                <a:latin typeface="Lato" panose="020F0502020204030203" pitchFamily="34" charset="0"/>
              </a:rPr>
              <a:t>		</a:t>
            </a:r>
            <a:r>
              <a:rPr lang="ja-JP" altLang="en-US" sz="8800" b="1" i="0">
                <a:solidFill>
                  <a:srgbClr val="111111"/>
                </a:solidFill>
                <a:effectLst/>
                <a:latin typeface="Lato" panose="020F0502020204030203" pitchFamily="34" charset="0"/>
              </a:rPr>
              <a:t>排出量</a:t>
            </a:r>
            <a:r>
              <a:rPr lang="en-US" altLang="ja-JP" sz="8800" b="1" i="0" dirty="0">
                <a:solidFill>
                  <a:srgbClr val="111111"/>
                </a:solidFill>
                <a:effectLst/>
                <a:latin typeface="Lato" panose="020F0502020204030203" pitchFamily="34" charset="0"/>
              </a:rPr>
              <a:t>546</a:t>
            </a:r>
            <a:r>
              <a:rPr lang="ja-JP" altLang="en-US" sz="8800" b="1" i="0" dirty="0">
                <a:solidFill>
                  <a:srgbClr val="111111"/>
                </a:solidFill>
                <a:effectLst/>
                <a:latin typeface="Lato" panose="020F0502020204030203" pitchFamily="34" charset="0"/>
              </a:rPr>
              <a:t>万ｔ  （</a:t>
            </a:r>
            <a:r>
              <a:rPr lang="en-US" altLang="ja-JP" sz="8800" b="1" i="0" dirty="0">
                <a:solidFill>
                  <a:srgbClr val="111111"/>
                </a:solidFill>
                <a:effectLst/>
                <a:latin typeface="Lato" panose="020F0502020204030203" pitchFamily="34" charset="0"/>
              </a:rPr>
              <a:t>0.18㎏</a:t>
            </a:r>
            <a:r>
              <a:rPr lang="ja-JP" altLang="en-US" sz="8800" b="1" i="0" dirty="0">
                <a:solidFill>
                  <a:srgbClr val="111111"/>
                </a:solidFill>
                <a:effectLst/>
                <a:latin typeface="Lato" panose="020F0502020204030203" pitchFamily="34" charset="0"/>
              </a:rPr>
              <a:t>）　　　　　　　</a:t>
            </a:r>
            <a:r>
              <a:rPr lang="ja-JP" altLang="en-US" sz="7200" b="1" i="0" dirty="0">
                <a:solidFill>
                  <a:srgbClr val="111111"/>
                </a:solidFill>
                <a:effectLst/>
                <a:latin typeface="Lato" panose="020F0502020204030203" pitchFamily="34" charset="0"/>
              </a:rPr>
              <a:t>　＊出典　</a:t>
            </a:r>
            <a:r>
              <a:rPr lang="en-US" altLang="ja-JP" sz="6400" b="1" i="0" u="sng" dirty="0" err="1">
                <a:solidFill>
                  <a:srgbClr val="111111"/>
                </a:solidFill>
                <a:effectLst/>
                <a:latin typeface="Lato" panose="020F0502020204030203" pitchFamily="34" charset="0"/>
              </a:rPr>
              <a:t>Jambeck</a:t>
            </a:r>
            <a:r>
              <a:rPr lang="ja-JP" altLang="en-US" sz="6400" b="1" i="0" u="sng" dirty="0">
                <a:solidFill>
                  <a:srgbClr val="111111"/>
                </a:solidFill>
                <a:effectLst/>
                <a:latin typeface="Lato" panose="020F0502020204030203" pitchFamily="34" charset="0"/>
              </a:rPr>
              <a:t>　</a:t>
            </a:r>
            <a:r>
              <a:rPr lang="en-US" altLang="ja-JP" sz="6400" b="1" i="0" u="sng" dirty="0">
                <a:solidFill>
                  <a:srgbClr val="111111"/>
                </a:solidFill>
                <a:effectLst/>
                <a:latin typeface="Lato" panose="020F0502020204030203" pitchFamily="34" charset="0"/>
              </a:rPr>
              <a:t>Research Group</a:t>
            </a:r>
            <a:endParaRPr kumimoji="1" lang="en-US" altLang="ja-JP" sz="6400" u="sng" dirty="0"/>
          </a:p>
          <a:p>
            <a:pPr marL="0" indent="0">
              <a:buNone/>
            </a:pPr>
            <a:endParaRPr kumimoji="1" lang="en-US" altLang="ja-JP" sz="7200" dirty="0"/>
          </a:p>
          <a:p>
            <a:endParaRPr lang="en-US" altLang="ja-JP" dirty="0"/>
          </a:p>
          <a:p>
            <a:endParaRPr kumimoji="1" lang="ja-JP" altLang="en-US" dirty="0"/>
          </a:p>
        </p:txBody>
      </p:sp>
    </p:spTree>
    <p:extLst>
      <p:ext uri="{BB962C8B-B14F-4D97-AF65-F5344CB8AC3E}">
        <p14:creationId xmlns:p14="http://schemas.microsoft.com/office/powerpoint/2010/main" val="2586111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0A6B081-1A2B-51C9-EF3F-3ADFCC2AC8AC}"/>
              </a:ext>
            </a:extLst>
          </p:cNvPr>
          <p:cNvSpPr>
            <a:spLocks noGrp="1"/>
          </p:cNvSpPr>
          <p:nvPr>
            <p:ph idx="1"/>
          </p:nvPr>
        </p:nvSpPr>
        <p:spPr>
          <a:xfrm>
            <a:off x="913774" y="1058237"/>
            <a:ext cx="10233688" cy="5034337"/>
          </a:xfrm>
        </p:spPr>
        <p:txBody>
          <a:bodyPr>
            <a:noAutofit/>
          </a:bodyPr>
          <a:lstStyle/>
          <a:p>
            <a:pPr marL="0" indent="0">
              <a:buNone/>
            </a:pPr>
            <a:r>
              <a:rPr kumimoji="1" lang="en-US" altLang="ja-JP" sz="6600" dirty="0"/>
              <a:t>Q4:</a:t>
            </a:r>
            <a:r>
              <a:rPr kumimoji="1" lang="ja-JP" altLang="en-US" sz="6600" dirty="0"/>
              <a:t>　このまま何もしないと</a:t>
            </a:r>
            <a:endParaRPr kumimoji="1" lang="en-US" altLang="ja-JP" sz="6600" dirty="0"/>
          </a:p>
          <a:p>
            <a:pPr marL="0" indent="0">
              <a:buNone/>
            </a:pPr>
            <a:r>
              <a:rPr kumimoji="1" lang="ja-JP" altLang="en-US" sz="6600" dirty="0"/>
              <a:t>いつ海のプラスチックごみが魚の量を抜くでしょうか？</a:t>
            </a:r>
            <a:endParaRPr kumimoji="1" lang="en-US" altLang="ja-JP" sz="6600" dirty="0"/>
          </a:p>
          <a:p>
            <a:pPr marL="0" indent="0">
              <a:buNone/>
            </a:pPr>
            <a:r>
              <a:rPr lang="ja-JP" altLang="en-US" sz="6600" dirty="0"/>
              <a:t>（重さベース）</a:t>
            </a:r>
            <a:endParaRPr kumimoji="1" lang="ja-JP" altLang="en-US" sz="6600" dirty="0"/>
          </a:p>
        </p:txBody>
      </p:sp>
    </p:spTree>
    <p:extLst>
      <p:ext uri="{BB962C8B-B14F-4D97-AF65-F5344CB8AC3E}">
        <p14:creationId xmlns:p14="http://schemas.microsoft.com/office/powerpoint/2010/main" val="711465024"/>
      </p:ext>
    </p:extLst>
  </p:cSld>
  <p:clrMapOvr>
    <a:masterClrMapping/>
  </p:clrMapOvr>
</p:sld>
</file>

<file path=ppt/theme/theme1.xml><?xml version="1.0" encoding="utf-8"?>
<a:theme xmlns:a="http://schemas.openxmlformats.org/drawingml/2006/main" name="しずく">
  <a:themeElements>
    <a:clrScheme name="しずく">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しず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しず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TM04033925[[fn=しずく]]</Template>
  <TotalTime>1743</TotalTime>
  <Words>807</Words>
  <Application>Microsoft Macintosh PowerPoint</Application>
  <PresentationFormat>ワイド画面</PresentationFormat>
  <Paragraphs>69</Paragraphs>
  <Slides>22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22</vt:i4>
      </vt:variant>
    </vt:vector>
  </HeadingPairs>
  <TitlesOfParts>
    <vt:vector size="31" baseType="lpstr">
      <vt:lpstr>Hiragino Sans</vt:lpstr>
      <vt:lpstr>Lato</vt:lpstr>
      <vt:lpstr>Libre Franklin</vt:lpstr>
      <vt:lpstr>ＭＳ Ｐゴシック</vt:lpstr>
      <vt:lpstr>ヒラギノ角ゴ Pro</vt:lpstr>
      <vt:lpstr>Arial</vt:lpstr>
      <vt:lpstr>Times New Roman</vt:lpstr>
      <vt:lpstr>Tw Cen MT</vt:lpstr>
      <vt:lpstr>しずく</vt:lpstr>
      <vt:lpstr>海のプラスチックごみ</vt:lpstr>
      <vt:lpstr>PowerPoint プレゼンテーション</vt:lpstr>
      <vt:lpstr>PowerPoint プレゼンテーション</vt:lpstr>
      <vt:lpstr>正解</vt:lpstr>
      <vt:lpstr>PowerPoint プレゼンテーション</vt:lpstr>
      <vt:lpstr>正解　　　　　　ハワイ沖</vt:lpstr>
      <vt:lpstr>PowerPoint プレゼンテーション</vt:lpstr>
      <vt:lpstr>正解</vt:lpstr>
      <vt:lpstr>PowerPoint プレゼンテーション</vt:lpstr>
      <vt:lpstr>PowerPoint プレゼンテーション</vt:lpstr>
      <vt:lpstr>正解</vt:lpstr>
      <vt:lpstr>PowerPoint プレゼンテーション</vt:lpstr>
      <vt:lpstr>PowerPoint プレゼンテーション</vt:lpstr>
      <vt:lpstr>正解</vt:lpstr>
      <vt:lpstr>PowerPoint プレゼンテーション</vt:lpstr>
      <vt:lpstr>PowerPoint プレゼンテーション</vt:lpstr>
      <vt:lpstr>正解</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海のプラスチック ごみ</dc:title>
  <dc:creator>永井 真美</dc:creator>
  <cp:lastModifiedBy>Microsoft Office User</cp:lastModifiedBy>
  <cp:revision>4</cp:revision>
  <cp:lastPrinted>2023-06-15T08:06:04Z</cp:lastPrinted>
  <dcterms:created xsi:type="dcterms:W3CDTF">2023-02-24T05:14:14Z</dcterms:created>
  <dcterms:modified xsi:type="dcterms:W3CDTF">2023-06-16T03:02:11Z</dcterms:modified>
</cp:coreProperties>
</file>