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24" r:id="rId1"/>
  </p:sldMasterIdLst>
  <p:sldIdLst>
    <p:sldId id="256" r:id="rId2"/>
    <p:sldId id="257" r:id="rId3"/>
    <p:sldId id="258" r:id="rId4"/>
    <p:sldId id="264" r:id="rId5"/>
    <p:sldId id="275" r:id="rId6"/>
    <p:sldId id="276" r:id="rId7"/>
    <p:sldId id="269" r:id="rId8"/>
    <p:sldId id="267" r:id="rId9"/>
    <p:sldId id="263" r:id="rId10"/>
    <p:sldId id="273" r:id="rId11"/>
    <p:sldId id="274" r:id="rId12"/>
    <p:sldId id="261" r:id="rId13"/>
    <p:sldId id="262" r:id="rId14"/>
    <p:sldId id="266" r:id="rId15"/>
    <p:sldId id="259" r:id="rId16"/>
    <p:sldId id="260" r:id="rId17"/>
    <p:sldId id="265" r:id="rId18"/>
    <p:sldId id="270" r:id="rId19"/>
    <p:sldId id="271" r:id="rId20"/>
    <p:sldId id="272" r:id="rId21"/>
    <p:sldId id="268"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3F6B6F-CE98-4BA1-B10B-3458EA15600A}" v="79" dt="2023-06-11T08:52:02.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52" autoAdjust="0"/>
    <p:restoredTop sz="94660"/>
  </p:normalViewPr>
  <p:slideViewPr>
    <p:cSldViewPr snapToGrid="0">
      <p:cViewPr varScale="1">
        <p:scale>
          <a:sx n="122" d="100"/>
          <a:sy n="122" d="100"/>
        </p:scale>
        <p:origin x="232"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ja-JP" altLang="en-US"/>
              <a:t>マスター タイトルの書式設定</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AED8E5B-0D98-4FE1-9B26-D1041E3A89F9}" type="datetimeFigureOut">
              <a:rPr lang="en-US" smtClean="0"/>
              <a:t>6/15/23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53097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0C4D3C1-679D-44D8-8A9C-D402CE4EF569}" type="datetimeFigureOut">
              <a:rPr lang="en-US" smtClean="0"/>
              <a:t>6/15/23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3595225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642357F-39F6-401C-9FF8-3072724998F3}" type="datetimeFigureOut">
              <a:rPr lang="en-US" smtClean="0"/>
              <a:t>6/15/23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1935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356672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Content Placeholder 3"/>
          <p:cNvSpPr>
            <a:spLocks noGrp="1"/>
          </p:cNvSpPr>
          <p:nvPr>
            <p:ph sz="quarter" idx="13"/>
          </p:nvPr>
        </p:nvSpPr>
        <p:spPr>
          <a:xfrm>
            <a:off x="913774" y="3051012"/>
            <a:ext cx="5106027"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3" name="Content Placeholder 5"/>
          <p:cNvSpPr>
            <a:spLocks noGrp="1"/>
          </p:cNvSpPr>
          <p:nvPr>
            <p:ph sz="quarter" idx="14"/>
          </p:nvPr>
        </p:nvSpPr>
        <p:spPr>
          <a:xfrm>
            <a:off x="6172200" y="3051012"/>
            <a:ext cx="5105401"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0C4D3C1-679D-44D8-8A9C-D402CE4EF569}" type="datetimeFigureOut">
              <a:rPr lang="en-US" smtClean="0"/>
              <a:t>6/15/23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4949235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0298110-BAA6-4256-A2E5-BB66A47D2616}" type="datetimeFigureOut">
              <a:rPr lang="en-US" smtClean="0"/>
              <a:t>6/15/23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68344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A4903892-3343-4E4E-B81B-70A099359AD2}" type="datetimeFigureOut">
              <a:rPr lang="en-US" smtClean="0"/>
              <a:t>6/15/23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939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ja-JP" altLang="en-US"/>
              <a:t>マスター タイトルの書式設定</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9897835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EB3A624-F501-46A9-B8CA-4949E24E27C8}"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92151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8242934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06725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016845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C4D3C1-679D-44D8-8A9C-D402CE4EF569}" type="datetimeFigureOut">
              <a:rPr lang="en-US" smtClean="0"/>
              <a:t>6/15/23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72117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0C4D3C1-679D-44D8-8A9C-D402CE4EF569}" type="datetimeFigureOut">
              <a:rPr lang="en-US" smtClean="0"/>
              <a:t>6/15/23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8713371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0C4D3C1-679D-44D8-8A9C-D402CE4EF569}" type="datetimeFigureOut">
              <a:rPr lang="en-US" smtClean="0"/>
              <a:t>6/15/23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7397226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0C4D3C1-679D-44D8-8A9C-D402CE4EF569}" type="datetimeFigureOut">
              <a:rPr lang="en-US" smtClean="0"/>
              <a:t>6/15/23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4506923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ja-JP" altLang="en-US"/>
              <a:t>マスター タイトルの書式設定</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0C4D3C1-679D-44D8-8A9C-D402CE4EF569}" type="datetimeFigureOut">
              <a:rPr lang="en-US" smtClean="0"/>
              <a:t>6/15/23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7536173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73C2DCB-466C-4061-8D51-D3254DD77FA1}" type="datetimeFigureOut">
              <a:rPr lang="en-US" smtClean="0"/>
              <a:t>6/15/23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0036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0C4D3C1-679D-44D8-8A9C-D402CE4EF569}" type="datetimeFigureOut">
              <a:rPr lang="en-US" smtClean="0"/>
              <a:t>6/15/23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4744611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Lst>
  <p:hf sldNum="0" hdr="0" ftr="0" dt="0"/>
  <p:txStyles>
    <p:titleStyle>
      <a:lvl1pPr algn="ctr" defTabSz="914400" rtl="0" eaLnBrk="1" latinLnBrk="0" hangingPunct="1">
        <a:lnSpc>
          <a:spcPct val="90000"/>
        </a:lnSpc>
        <a:spcBef>
          <a:spcPct val="0"/>
        </a:spcBef>
        <a:buNone/>
        <a:defRPr kumimoji="1"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kumimoji="1"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kumimoji="1"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kumimoji="1"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905273-8F0D-7948-A736-0860187F6EB9}"/>
              </a:ext>
            </a:extLst>
          </p:cNvPr>
          <p:cNvSpPr>
            <a:spLocks noGrp="1"/>
          </p:cNvSpPr>
          <p:nvPr>
            <p:ph type="ctrTitle"/>
          </p:nvPr>
        </p:nvSpPr>
        <p:spPr>
          <a:xfrm>
            <a:off x="1623317" y="2424700"/>
            <a:ext cx="8876872" cy="1602769"/>
          </a:xfrm>
        </p:spPr>
        <p:txBody>
          <a:bodyPr>
            <a:normAutofit/>
          </a:bodyPr>
          <a:lstStyle/>
          <a:p>
            <a:r>
              <a:rPr kumimoji="1" lang="ja-JP" altLang="en-US" sz="6600" b="1" dirty="0"/>
              <a:t>海のプラスチックごみ</a:t>
            </a:r>
          </a:p>
        </p:txBody>
      </p:sp>
      <p:sp>
        <p:nvSpPr>
          <p:cNvPr id="4" name="テキスト ボックス 3">
            <a:extLst>
              <a:ext uri="{FF2B5EF4-FFF2-40B4-BE49-F238E27FC236}">
                <a16:creationId xmlns:a16="http://schemas.microsoft.com/office/drawing/2014/main" id="{1FBDAA42-358A-FDD6-645F-58142664C22D}"/>
              </a:ext>
            </a:extLst>
          </p:cNvPr>
          <p:cNvSpPr txBox="1"/>
          <p:nvPr/>
        </p:nvSpPr>
        <p:spPr>
          <a:xfrm>
            <a:off x="1931541" y="5116531"/>
            <a:ext cx="8701421" cy="584775"/>
          </a:xfrm>
          <a:prstGeom prst="rect">
            <a:avLst/>
          </a:prstGeom>
          <a:noFill/>
        </p:spPr>
        <p:txBody>
          <a:bodyPr wrap="none" rtlCol="0">
            <a:spAutoFit/>
          </a:bodyPr>
          <a:lstStyle/>
          <a:p>
            <a:r>
              <a:rPr kumimoji="1" lang="ja-JP" altLang="en-US" sz="3200" b="1" dirty="0"/>
              <a:t>公益財団法人　日本セーリング連盟　環境委員会</a:t>
            </a:r>
          </a:p>
        </p:txBody>
      </p:sp>
    </p:spTree>
    <p:extLst>
      <p:ext uri="{BB962C8B-B14F-4D97-AF65-F5344CB8AC3E}">
        <p14:creationId xmlns:p14="http://schemas.microsoft.com/office/powerpoint/2010/main" val="242740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981EF72-23A9-8462-B60A-F794D20883C9}"/>
              </a:ext>
            </a:extLst>
          </p:cNvPr>
          <p:cNvSpPr>
            <a:spLocks noGrp="1"/>
          </p:cNvSpPr>
          <p:nvPr>
            <p:ph idx="1"/>
          </p:nvPr>
        </p:nvSpPr>
        <p:spPr>
          <a:xfrm>
            <a:off x="1581595" y="1124796"/>
            <a:ext cx="9709704" cy="4916408"/>
          </a:xfrm>
        </p:spPr>
        <p:txBody>
          <a:bodyPr>
            <a:normAutofit/>
          </a:bodyPr>
          <a:lstStyle/>
          <a:p>
            <a:pPr marL="0" indent="0">
              <a:buNone/>
            </a:pPr>
            <a:r>
              <a:rPr kumimoji="1" lang="en-US" altLang="ja-JP" sz="7200" dirty="0"/>
              <a:t>Q</a:t>
            </a:r>
            <a:r>
              <a:rPr kumimoji="1" lang="ja-JP" altLang="en-US" sz="7200" dirty="0"/>
              <a:t>１</a:t>
            </a:r>
            <a:r>
              <a:rPr kumimoji="1" lang="en-US" altLang="ja-JP" sz="7200" dirty="0"/>
              <a:t>:</a:t>
            </a:r>
            <a:r>
              <a:rPr kumimoji="1" lang="ja-JP" altLang="en-US" sz="7200" dirty="0"/>
              <a:t>　毎年発生する海のプラスチックごみの量は　どのくらい？</a:t>
            </a:r>
          </a:p>
        </p:txBody>
      </p:sp>
    </p:spTree>
    <p:extLst>
      <p:ext uri="{BB962C8B-B14F-4D97-AF65-F5344CB8AC3E}">
        <p14:creationId xmlns:p14="http://schemas.microsoft.com/office/powerpoint/2010/main" val="412291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2EF8A89-4616-586B-F3FD-193DFA1036E1}"/>
              </a:ext>
            </a:extLst>
          </p:cNvPr>
          <p:cNvSpPr>
            <a:spLocks noGrp="1"/>
          </p:cNvSpPr>
          <p:nvPr>
            <p:ph idx="1"/>
          </p:nvPr>
        </p:nvSpPr>
        <p:spPr>
          <a:xfrm>
            <a:off x="913775" y="1664413"/>
            <a:ext cx="10364452" cy="4126787"/>
          </a:xfrm>
        </p:spPr>
        <p:txBody>
          <a:bodyPr>
            <a:normAutofit lnSpcReduction="10000"/>
          </a:bodyPr>
          <a:lstStyle/>
          <a:p>
            <a:pPr marL="0" indent="0">
              <a:buNone/>
            </a:pPr>
            <a:r>
              <a:rPr kumimoji="1" lang="en-US" altLang="ja-JP" sz="7200" dirty="0"/>
              <a:t>A</a:t>
            </a:r>
            <a:r>
              <a:rPr kumimoji="1" lang="ja-JP" altLang="en-US" sz="7200" dirty="0"/>
              <a:t>：東京ドーム８個分</a:t>
            </a:r>
            <a:endParaRPr kumimoji="1" lang="en-US" altLang="ja-JP" sz="7200" dirty="0"/>
          </a:p>
          <a:p>
            <a:endParaRPr lang="en-US" altLang="ja-JP" sz="7200" dirty="0"/>
          </a:p>
          <a:p>
            <a:pPr marL="0" indent="0">
              <a:buNone/>
            </a:pPr>
            <a:r>
              <a:rPr kumimoji="1" lang="en-US" altLang="ja-JP" sz="7200" dirty="0"/>
              <a:t>B</a:t>
            </a:r>
            <a:r>
              <a:rPr lang="ja-JP" altLang="en-US" sz="7200" dirty="0"/>
              <a:t>：５０</a:t>
            </a:r>
            <a:r>
              <a:rPr lang="en-US" altLang="ja-JP" sz="7200" dirty="0"/>
              <a:t>m</a:t>
            </a:r>
            <a:r>
              <a:rPr lang="ja-JP" altLang="en-US" sz="7200" dirty="0"/>
              <a:t>プール８個分</a:t>
            </a:r>
            <a:endParaRPr kumimoji="1" lang="ja-JP" altLang="en-US" sz="7200" dirty="0"/>
          </a:p>
        </p:txBody>
      </p:sp>
      <p:pic>
        <p:nvPicPr>
          <p:cNvPr id="1026" name="Picture 2" descr="ドーム球場のイラスト">
            <a:extLst>
              <a:ext uri="{FF2B5EF4-FFF2-40B4-BE49-F238E27FC236}">
                <a16:creationId xmlns:a16="http://schemas.microsoft.com/office/drawing/2014/main" id="{21C25050-8A73-A0AC-D62F-2F7411BF6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7603" y="1752943"/>
            <a:ext cx="2240622" cy="17924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水泳のイラスト「プール」">
            <a:extLst>
              <a:ext uri="{FF2B5EF4-FFF2-40B4-BE49-F238E27FC236}">
                <a16:creationId xmlns:a16="http://schemas.microsoft.com/office/drawing/2014/main" id="{D981AFFD-3CF7-CE88-53E3-FBC714E88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2421" y="4583836"/>
            <a:ext cx="3212361" cy="1792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42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01219A-ACA5-B6A4-032F-DA2C9CED0D58}"/>
              </a:ext>
            </a:extLst>
          </p:cNvPr>
          <p:cNvSpPr>
            <a:spLocks noGrp="1"/>
          </p:cNvSpPr>
          <p:nvPr>
            <p:ph type="title"/>
          </p:nvPr>
        </p:nvSpPr>
        <p:spPr/>
        <p:txBody>
          <a:bodyPr/>
          <a:lstStyle/>
          <a:p>
            <a:r>
              <a:rPr kumimoji="1" lang="ja-JP" altLang="en-US" dirty="0"/>
              <a:t>正解</a:t>
            </a:r>
          </a:p>
        </p:txBody>
      </p:sp>
      <p:sp>
        <p:nvSpPr>
          <p:cNvPr id="3" name="コンテンツ プレースホルダー 2">
            <a:extLst>
              <a:ext uri="{FF2B5EF4-FFF2-40B4-BE49-F238E27FC236}">
                <a16:creationId xmlns:a16="http://schemas.microsoft.com/office/drawing/2014/main" id="{93749E75-B432-BABC-E70D-FB8C9A5612E1}"/>
              </a:ext>
            </a:extLst>
          </p:cNvPr>
          <p:cNvSpPr>
            <a:spLocks noGrp="1"/>
          </p:cNvSpPr>
          <p:nvPr>
            <p:ph idx="1"/>
          </p:nvPr>
        </p:nvSpPr>
        <p:spPr>
          <a:xfrm>
            <a:off x="913775" y="2367093"/>
            <a:ext cx="10364452" cy="3872390"/>
          </a:xfrm>
        </p:spPr>
        <p:txBody>
          <a:bodyPr>
            <a:normAutofit fontScale="92500" lnSpcReduction="10000"/>
          </a:bodyPr>
          <a:lstStyle/>
          <a:p>
            <a:pPr marL="0" indent="0">
              <a:buNone/>
            </a:pPr>
            <a:r>
              <a:rPr kumimoji="1" lang="en-US" altLang="ja-JP" sz="7200" dirty="0"/>
              <a:t>A:</a:t>
            </a:r>
            <a:r>
              <a:rPr kumimoji="1" lang="ja-JP" altLang="en-US" sz="7200" dirty="0"/>
              <a:t>　東京ドーム８個分</a:t>
            </a:r>
            <a:endParaRPr kumimoji="1" lang="en-US" altLang="ja-JP" sz="7200" dirty="0"/>
          </a:p>
          <a:p>
            <a:endParaRPr lang="en-US" altLang="ja-JP" dirty="0"/>
          </a:p>
          <a:p>
            <a:pPr marL="0" indent="0">
              <a:buNone/>
            </a:pPr>
            <a:r>
              <a:rPr kumimoji="1" lang="ja-JP" altLang="en-US" sz="4000" dirty="0"/>
              <a:t>毎年東京ドーム８個分に相当する８００万トンのプラスチックごみが海で発生すると言われています。</a:t>
            </a:r>
            <a:endParaRPr kumimoji="1" lang="en-US" altLang="ja-JP" sz="4000" dirty="0"/>
          </a:p>
          <a:p>
            <a:pPr marL="0" indent="0">
              <a:buNone/>
            </a:pPr>
            <a:r>
              <a:rPr lang="ja-JP" altLang="en-US" sz="3600" b="0" i="0" dirty="0">
                <a:solidFill>
                  <a:srgbClr val="000000"/>
                </a:solidFill>
                <a:effectLst/>
                <a:latin typeface="ヒラギノ角ゴ Pro"/>
              </a:rPr>
              <a:t>　　　　　　　　　　　　　　　　</a:t>
            </a:r>
            <a:r>
              <a:rPr lang="ja-JP" altLang="en-US" sz="2600" b="0" i="0" dirty="0">
                <a:solidFill>
                  <a:srgbClr val="000000"/>
                </a:solidFill>
                <a:effectLst/>
                <a:latin typeface="ヒラギノ角ゴ Pro"/>
              </a:rPr>
              <a:t>＊出典　</a:t>
            </a:r>
            <a:r>
              <a:rPr lang="en-US" altLang="ja-JP" sz="2600" b="0" i="0" dirty="0">
                <a:solidFill>
                  <a:srgbClr val="000000"/>
                </a:solidFill>
                <a:effectLst/>
                <a:latin typeface="ヒラギノ角ゴ Pro"/>
              </a:rPr>
              <a:t>WORLD ECONOMIC FORUM(2016)</a:t>
            </a:r>
            <a:endParaRPr kumimoji="1" lang="ja-JP" altLang="en-US" sz="2600" dirty="0"/>
          </a:p>
        </p:txBody>
      </p:sp>
    </p:spTree>
    <p:extLst>
      <p:ext uri="{BB962C8B-B14F-4D97-AF65-F5344CB8AC3E}">
        <p14:creationId xmlns:p14="http://schemas.microsoft.com/office/powerpoint/2010/main" val="250752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91F438E-25C7-5A5F-A2E6-5CD1539A87B5}"/>
              </a:ext>
            </a:extLst>
          </p:cNvPr>
          <p:cNvSpPr>
            <a:spLocks noGrp="1"/>
          </p:cNvSpPr>
          <p:nvPr>
            <p:ph idx="1"/>
          </p:nvPr>
        </p:nvSpPr>
        <p:spPr>
          <a:xfrm>
            <a:off x="943197" y="630148"/>
            <a:ext cx="10305605" cy="5256944"/>
          </a:xfrm>
        </p:spPr>
        <p:txBody>
          <a:bodyPr>
            <a:normAutofit/>
          </a:bodyPr>
          <a:lstStyle/>
          <a:p>
            <a:pPr marL="0" indent="0">
              <a:buNone/>
            </a:pPr>
            <a:r>
              <a:rPr kumimoji="1" lang="en-US" altLang="ja-JP" sz="7200" dirty="0"/>
              <a:t>Q2:</a:t>
            </a:r>
            <a:r>
              <a:rPr kumimoji="1" lang="ja-JP" altLang="en-US" sz="7200" dirty="0"/>
              <a:t>　ここはどこ？</a:t>
            </a:r>
          </a:p>
        </p:txBody>
      </p:sp>
      <p:pic>
        <p:nvPicPr>
          <p:cNvPr id="4" name="図 3">
            <a:extLst>
              <a:ext uri="{FF2B5EF4-FFF2-40B4-BE49-F238E27FC236}">
                <a16:creationId xmlns:a16="http://schemas.microsoft.com/office/drawing/2014/main" id="{012D216C-3516-CEAF-208E-8BE60335F449}"/>
              </a:ext>
            </a:extLst>
          </p:cNvPr>
          <p:cNvPicPr>
            <a:picLocks noChangeAspect="1"/>
          </p:cNvPicPr>
          <p:nvPr/>
        </p:nvPicPr>
        <p:blipFill>
          <a:blip r:embed="rId2"/>
          <a:stretch>
            <a:fillRect/>
          </a:stretch>
        </p:blipFill>
        <p:spPr>
          <a:xfrm>
            <a:off x="2671281" y="2250594"/>
            <a:ext cx="5691883" cy="3696798"/>
          </a:xfrm>
          <a:prstGeom prst="rect">
            <a:avLst/>
          </a:prstGeom>
        </p:spPr>
      </p:pic>
      <p:sp>
        <p:nvSpPr>
          <p:cNvPr id="5" name="テキスト ボックス 4">
            <a:extLst>
              <a:ext uri="{FF2B5EF4-FFF2-40B4-BE49-F238E27FC236}">
                <a16:creationId xmlns:a16="http://schemas.microsoft.com/office/drawing/2014/main" id="{793E7B27-4118-673A-D5C3-2CAB33D33613}"/>
              </a:ext>
            </a:extLst>
          </p:cNvPr>
          <p:cNvSpPr txBox="1"/>
          <p:nvPr/>
        </p:nvSpPr>
        <p:spPr>
          <a:xfrm>
            <a:off x="5126804" y="6082301"/>
            <a:ext cx="4181379" cy="369332"/>
          </a:xfrm>
          <a:prstGeom prst="rect">
            <a:avLst/>
          </a:prstGeom>
          <a:noFill/>
        </p:spPr>
        <p:txBody>
          <a:bodyPr wrap="square" rtlCol="0">
            <a:spAutoFit/>
          </a:bodyPr>
          <a:lstStyle/>
          <a:p>
            <a:pPr algn="l"/>
            <a:r>
              <a:rPr lang="ja-JP" altLang="en-US" b="1" i="0" dirty="0">
                <a:solidFill>
                  <a:srgbClr val="706C61"/>
                </a:solidFill>
                <a:effectLst/>
                <a:latin typeface="Libre Franklin" panose="020B0604020202020204" pitchFamily="2" charset="0"/>
              </a:rPr>
              <a:t>出典：　</a:t>
            </a:r>
            <a:r>
              <a:rPr lang="en-US" altLang="ja-JP" b="1" i="0" dirty="0" err="1">
                <a:solidFill>
                  <a:srgbClr val="706C61"/>
                </a:solidFill>
                <a:effectLst/>
                <a:latin typeface="Libre Franklin" panose="020B0604020202020204" pitchFamily="2" charset="0"/>
              </a:rPr>
              <a:t>Legambiente</a:t>
            </a:r>
            <a:r>
              <a:rPr lang="en-US" altLang="ja-JP" b="1" i="0" dirty="0">
                <a:solidFill>
                  <a:srgbClr val="706C61"/>
                </a:solidFill>
                <a:effectLst/>
                <a:latin typeface="Libre Franklin" panose="020B0604020202020204" pitchFamily="2" charset="0"/>
              </a:rPr>
              <a:t> Faenza</a:t>
            </a:r>
          </a:p>
        </p:txBody>
      </p:sp>
    </p:spTree>
    <p:extLst>
      <p:ext uri="{BB962C8B-B14F-4D97-AF65-F5344CB8AC3E}">
        <p14:creationId xmlns:p14="http://schemas.microsoft.com/office/powerpoint/2010/main" val="1437949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9688C7-EA1D-7A20-5690-A89ED9AE26D0}"/>
              </a:ext>
            </a:extLst>
          </p:cNvPr>
          <p:cNvSpPr>
            <a:spLocks noGrp="1"/>
          </p:cNvSpPr>
          <p:nvPr>
            <p:ph type="title"/>
          </p:nvPr>
        </p:nvSpPr>
        <p:spPr>
          <a:xfrm>
            <a:off x="913776" y="618518"/>
            <a:ext cx="10233686" cy="1045896"/>
          </a:xfrm>
        </p:spPr>
        <p:txBody>
          <a:bodyPr/>
          <a:lstStyle/>
          <a:p>
            <a:r>
              <a:rPr kumimoji="1" lang="ja-JP" altLang="en-US" dirty="0"/>
              <a:t>正解　　　　　　ハワイ沖</a:t>
            </a:r>
          </a:p>
        </p:txBody>
      </p:sp>
      <p:sp>
        <p:nvSpPr>
          <p:cNvPr id="3" name="コンテンツ プレースホルダー 2">
            <a:extLst>
              <a:ext uri="{FF2B5EF4-FFF2-40B4-BE49-F238E27FC236}">
                <a16:creationId xmlns:a16="http://schemas.microsoft.com/office/drawing/2014/main" id="{4BBE9BFE-580C-5D00-AC2B-3D0B0CC1C736}"/>
              </a:ext>
            </a:extLst>
          </p:cNvPr>
          <p:cNvSpPr>
            <a:spLocks noGrp="1"/>
          </p:cNvSpPr>
          <p:nvPr>
            <p:ph idx="1"/>
          </p:nvPr>
        </p:nvSpPr>
        <p:spPr>
          <a:xfrm>
            <a:off x="6369979" y="2214693"/>
            <a:ext cx="4654192" cy="4340219"/>
          </a:xfrm>
        </p:spPr>
        <p:txBody>
          <a:bodyPr>
            <a:normAutofit fontScale="25000" lnSpcReduction="20000"/>
          </a:bodyPr>
          <a:lstStyle/>
          <a:p>
            <a:pPr algn="l" latinLnBrk="1"/>
            <a:r>
              <a:rPr lang="ja-JP" altLang="en-US" sz="8000" b="0" i="0" dirty="0">
                <a:solidFill>
                  <a:srgbClr val="000000"/>
                </a:solidFill>
                <a:effectLst/>
                <a:latin typeface="Hiragino Sans"/>
              </a:rPr>
              <a:t>日本を含め世界で捨てられたプラスチックゴミは、海へ流れ出すと黒潮をはじめ、北太平洋海流、カルフォルニア海流、北赤道海流という</a:t>
            </a:r>
            <a:r>
              <a:rPr lang="en-US" altLang="ja-JP" sz="8000" b="0" i="0" dirty="0">
                <a:solidFill>
                  <a:srgbClr val="000000"/>
                </a:solidFill>
                <a:effectLst/>
                <a:latin typeface="Hiragino Sans"/>
              </a:rPr>
              <a:t>4</a:t>
            </a:r>
            <a:r>
              <a:rPr lang="ja-JP" altLang="en-US" sz="8000" b="0" i="0" dirty="0">
                <a:solidFill>
                  <a:srgbClr val="000000"/>
                </a:solidFill>
                <a:effectLst/>
                <a:latin typeface="Hiragino Sans"/>
              </a:rPr>
              <a:t>大海流の渦の中心に集まります。</a:t>
            </a:r>
          </a:p>
          <a:p>
            <a:pPr algn="l" latinLnBrk="1"/>
            <a:r>
              <a:rPr lang="ja-JP" altLang="en-US" sz="8000" b="0" i="0" dirty="0">
                <a:solidFill>
                  <a:srgbClr val="000000"/>
                </a:solidFill>
                <a:effectLst/>
                <a:latin typeface="Hiragino Sans"/>
              </a:rPr>
              <a:t>こうして集まった海洋ゴミは島のような固まりとなって漂っており、世界で最も大きなものがハワイ州とカルフォルニア州の間にある「太平洋ゴミベルト（</a:t>
            </a:r>
            <a:r>
              <a:rPr lang="en-US" altLang="ja-JP" sz="8000" b="0" i="0" dirty="0">
                <a:solidFill>
                  <a:srgbClr val="000000"/>
                </a:solidFill>
                <a:effectLst/>
                <a:latin typeface="Hiragino Sans"/>
              </a:rPr>
              <a:t>GPGP</a:t>
            </a:r>
            <a:r>
              <a:rPr lang="ja-JP" altLang="en-US" sz="8000" b="0" i="0" dirty="0">
                <a:solidFill>
                  <a:srgbClr val="000000"/>
                </a:solidFill>
                <a:effectLst/>
                <a:latin typeface="Hiragino Sans"/>
              </a:rPr>
              <a:t>）」です。</a:t>
            </a:r>
          </a:p>
          <a:p>
            <a:pPr algn="l" latinLnBrk="1"/>
            <a:r>
              <a:rPr lang="ja-JP" altLang="en-US" sz="8000" b="0" i="0" dirty="0">
                <a:solidFill>
                  <a:srgbClr val="000000"/>
                </a:solidFill>
                <a:effectLst/>
                <a:latin typeface="Hiragino Sans"/>
              </a:rPr>
              <a:t>このゴミの島の大きさはなんと日本の国土面積の</a:t>
            </a:r>
            <a:r>
              <a:rPr lang="en-US" altLang="ja-JP" sz="8000" b="0" i="0" dirty="0">
                <a:solidFill>
                  <a:srgbClr val="000000"/>
                </a:solidFill>
                <a:effectLst/>
                <a:latin typeface="Hiragino Sans"/>
              </a:rPr>
              <a:t>2-4</a:t>
            </a:r>
            <a:r>
              <a:rPr lang="ja-JP" altLang="en-US" sz="8000" b="0" i="0" dirty="0">
                <a:solidFill>
                  <a:srgbClr val="000000"/>
                </a:solidFill>
                <a:effectLst/>
                <a:latin typeface="Hiragino Sans"/>
              </a:rPr>
              <a:t>倍の約</a:t>
            </a:r>
            <a:r>
              <a:rPr lang="en-US" altLang="ja-JP" sz="8000" b="0" i="0" dirty="0">
                <a:solidFill>
                  <a:srgbClr val="000000"/>
                </a:solidFill>
                <a:effectLst/>
                <a:latin typeface="Hiragino Sans"/>
              </a:rPr>
              <a:t>160</a:t>
            </a:r>
            <a:r>
              <a:rPr lang="ja-JP" altLang="en-US" sz="8000" b="0" i="0" dirty="0">
                <a:solidFill>
                  <a:srgbClr val="000000"/>
                </a:solidFill>
                <a:effectLst/>
                <a:latin typeface="Hiragino Sans"/>
              </a:rPr>
              <a:t>万平方メートル。</a:t>
            </a:r>
          </a:p>
          <a:p>
            <a:pPr marL="0" indent="0">
              <a:buNone/>
            </a:pPr>
            <a:endParaRPr kumimoji="1" lang="ja-JP" altLang="en-US" sz="7200" dirty="0"/>
          </a:p>
        </p:txBody>
      </p:sp>
      <p:pic>
        <p:nvPicPr>
          <p:cNvPr id="4" name="図 3">
            <a:extLst>
              <a:ext uri="{FF2B5EF4-FFF2-40B4-BE49-F238E27FC236}">
                <a16:creationId xmlns:a16="http://schemas.microsoft.com/office/drawing/2014/main" id="{6E76B507-ECE0-DEC6-3776-B8460BE93BDF}"/>
              </a:ext>
            </a:extLst>
          </p:cNvPr>
          <p:cNvPicPr>
            <a:picLocks noChangeAspect="1"/>
          </p:cNvPicPr>
          <p:nvPr/>
        </p:nvPicPr>
        <p:blipFill>
          <a:blip r:embed="rId2"/>
          <a:stretch>
            <a:fillRect/>
          </a:stretch>
        </p:blipFill>
        <p:spPr>
          <a:xfrm>
            <a:off x="476856" y="2013735"/>
            <a:ext cx="5345166" cy="4019709"/>
          </a:xfrm>
          <a:prstGeom prst="rect">
            <a:avLst/>
          </a:prstGeom>
        </p:spPr>
      </p:pic>
      <p:sp>
        <p:nvSpPr>
          <p:cNvPr id="5" name="テキスト ボックス 4">
            <a:extLst>
              <a:ext uri="{FF2B5EF4-FFF2-40B4-BE49-F238E27FC236}">
                <a16:creationId xmlns:a16="http://schemas.microsoft.com/office/drawing/2014/main" id="{4BF00E81-989E-DF6A-99AA-5DAC30E14AE8}"/>
              </a:ext>
            </a:extLst>
          </p:cNvPr>
          <p:cNvSpPr txBox="1"/>
          <p:nvPr/>
        </p:nvSpPr>
        <p:spPr>
          <a:xfrm>
            <a:off x="1284270" y="5948737"/>
            <a:ext cx="4387065" cy="369332"/>
          </a:xfrm>
          <a:prstGeom prst="rect">
            <a:avLst/>
          </a:prstGeom>
          <a:noFill/>
        </p:spPr>
        <p:txBody>
          <a:bodyPr wrap="square" rtlCol="0">
            <a:spAutoFit/>
          </a:bodyPr>
          <a:lstStyle/>
          <a:p>
            <a:r>
              <a:rPr kumimoji="1" lang="en-US" altLang="ja-JP" dirty="0"/>
              <a:t>National Geographic Map by NOAA</a:t>
            </a:r>
            <a:endParaRPr kumimoji="1" lang="ja-JP" altLang="en-US" dirty="0"/>
          </a:p>
        </p:txBody>
      </p:sp>
    </p:spTree>
    <p:extLst>
      <p:ext uri="{BB962C8B-B14F-4D97-AF65-F5344CB8AC3E}">
        <p14:creationId xmlns:p14="http://schemas.microsoft.com/office/powerpoint/2010/main" val="63579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85A5C81-653E-43DC-297A-05C067A40A68}"/>
              </a:ext>
            </a:extLst>
          </p:cNvPr>
          <p:cNvSpPr>
            <a:spLocks noGrp="1"/>
          </p:cNvSpPr>
          <p:nvPr>
            <p:ph idx="1"/>
          </p:nvPr>
        </p:nvSpPr>
        <p:spPr>
          <a:xfrm>
            <a:off x="913775" y="821933"/>
            <a:ext cx="10364452" cy="5229546"/>
          </a:xfrm>
        </p:spPr>
        <p:txBody>
          <a:bodyPr>
            <a:noAutofit/>
          </a:bodyPr>
          <a:lstStyle/>
          <a:p>
            <a:pPr marL="0" indent="0">
              <a:buNone/>
            </a:pPr>
            <a:r>
              <a:rPr kumimoji="1" lang="en-US" altLang="ja-JP" sz="7200" dirty="0"/>
              <a:t>Q3:</a:t>
            </a:r>
            <a:r>
              <a:rPr kumimoji="1" lang="ja-JP" altLang="en-US" sz="7200" dirty="0"/>
              <a:t>　日本のプラスチック</a:t>
            </a:r>
            <a:endParaRPr kumimoji="1" lang="en-US" altLang="ja-JP" sz="7200" dirty="0"/>
          </a:p>
          <a:p>
            <a:pPr marL="0" indent="0">
              <a:buNone/>
            </a:pPr>
            <a:r>
              <a:rPr kumimoji="1" lang="ja-JP" altLang="en-US" sz="7200" dirty="0"/>
              <a:t>ごみの排出量は世界で　第何位？</a:t>
            </a:r>
          </a:p>
        </p:txBody>
      </p:sp>
      <p:pic>
        <p:nvPicPr>
          <p:cNvPr id="7170" name="Picture 2">
            <a:extLst>
              <a:ext uri="{FF2B5EF4-FFF2-40B4-BE49-F238E27FC236}">
                <a16:creationId xmlns:a16="http://schemas.microsoft.com/office/drawing/2014/main" id="{3CCF1540-D1CD-6590-7314-A73418AA8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1310" y="3922158"/>
            <a:ext cx="2726933" cy="272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72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8005AD-98ED-881F-4BF0-ADA93F9EAE2C}"/>
              </a:ext>
            </a:extLst>
          </p:cNvPr>
          <p:cNvSpPr>
            <a:spLocks noGrp="1"/>
          </p:cNvSpPr>
          <p:nvPr>
            <p:ph type="title"/>
          </p:nvPr>
        </p:nvSpPr>
        <p:spPr>
          <a:xfrm>
            <a:off x="913776" y="618517"/>
            <a:ext cx="10254234" cy="665753"/>
          </a:xfrm>
        </p:spPr>
        <p:txBody>
          <a:bodyPr/>
          <a:lstStyle/>
          <a:p>
            <a:r>
              <a:rPr kumimoji="1" lang="ja-JP" altLang="en-US" dirty="0"/>
              <a:t>正解</a:t>
            </a:r>
          </a:p>
        </p:txBody>
      </p:sp>
      <p:sp>
        <p:nvSpPr>
          <p:cNvPr id="3" name="コンテンツ プレースホルダー 2">
            <a:extLst>
              <a:ext uri="{FF2B5EF4-FFF2-40B4-BE49-F238E27FC236}">
                <a16:creationId xmlns:a16="http://schemas.microsoft.com/office/drawing/2014/main" id="{A84BDBCC-6F60-39E2-46C4-7234B923DE0D}"/>
              </a:ext>
            </a:extLst>
          </p:cNvPr>
          <p:cNvSpPr>
            <a:spLocks noGrp="1"/>
          </p:cNvSpPr>
          <p:nvPr>
            <p:ph idx="1"/>
          </p:nvPr>
        </p:nvSpPr>
        <p:spPr>
          <a:xfrm>
            <a:off x="913775" y="1582221"/>
            <a:ext cx="10870684" cy="4921321"/>
          </a:xfrm>
        </p:spPr>
        <p:txBody>
          <a:bodyPr>
            <a:normAutofit fontScale="25000" lnSpcReduction="20000"/>
          </a:bodyPr>
          <a:lstStyle/>
          <a:p>
            <a:pPr algn="l"/>
            <a:r>
              <a:rPr lang="en-US" altLang="ja-JP" sz="8800" b="1" i="0" dirty="0">
                <a:solidFill>
                  <a:srgbClr val="111111"/>
                </a:solidFill>
                <a:effectLst/>
                <a:latin typeface="Lato" panose="020F0502020204030203" pitchFamily="34" charset="0"/>
              </a:rPr>
              <a:t>1</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：中国</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5908</a:t>
            </a:r>
            <a:r>
              <a:rPr lang="ja-JP" altLang="en-US" sz="8800" b="1" i="0" dirty="0">
                <a:solidFill>
                  <a:srgbClr val="111111"/>
                </a:solidFill>
                <a:effectLst/>
                <a:latin typeface="Lato" panose="020F0502020204030203" pitchFamily="34" charset="0"/>
              </a:rPr>
              <a:t>万ｔ（</a:t>
            </a:r>
            <a:r>
              <a:rPr lang="en-US" altLang="ja-JP" sz="8800" b="1" i="0" dirty="0">
                <a:solidFill>
                  <a:srgbClr val="111111"/>
                </a:solidFill>
                <a:effectLst/>
                <a:latin typeface="Lato" panose="020F0502020204030203" pitchFamily="34" charset="0"/>
              </a:rPr>
              <a:t>0.12㎏</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2</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：アメリカ</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3783</a:t>
            </a:r>
            <a:r>
              <a:rPr lang="ja-JP" altLang="en-US" sz="8800" b="1" i="0" dirty="0">
                <a:solidFill>
                  <a:srgbClr val="111111"/>
                </a:solidFill>
                <a:effectLst/>
                <a:latin typeface="Lato" panose="020F0502020204030203" pitchFamily="34" charset="0"/>
              </a:rPr>
              <a:t>万ｔ（</a:t>
            </a:r>
            <a:r>
              <a:rPr lang="en-US" altLang="ja-JP" sz="8800" b="1" i="0" dirty="0">
                <a:solidFill>
                  <a:srgbClr val="111111"/>
                </a:solidFill>
                <a:effectLst/>
                <a:latin typeface="Lato" panose="020F0502020204030203" pitchFamily="34" charset="0"/>
              </a:rPr>
              <a:t>0.34㎏</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3</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：ドイツ</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1448</a:t>
            </a:r>
            <a:r>
              <a:rPr lang="ja-JP" altLang="en-US" sz="8800" b="1" i="0" dirty="0">
                <a:solidFill>
                  <a:srgbClr val="111111"/>
                </a:solidFill>
                <a:effectLst/>
                <a:latin typeface="Lato" panose="020F0502020204030203" pitchFamily="34" charset="0"/>
              </a:rPr>
              <a:t>万ｔ（</a:t>
            </a:r>
            <a:r>
              <a:rPr lang="en-US" altLang="ja-JP" sz="8800" b="1" i="0" dirty="0">
                <a:solidFill>
                  <a:srgbClr val="111111"/>
                </a:solidFill>
                <a:effectLst/>
                <a:latin typeface="Lato" panose="020F0502020204030203" pitchFamily="34" charset="0"/>
              </a:rPr>
              <a:t>0.49㎏</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4</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：ブラジル</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1185</a:t>
            </a:r>
            <a:r>
              <a:rPr lang="ja-JP" altLang="en-US" sz="8800" b="1" i="0" dirty="0">
                <a:solidFill>
                  <a:srgbClr val="111111"/>
                </a:solidFill>
                <a:effectLst/>
                <a:latin typeface="Lato" panose="020F0502020204030203" pitchFamily="34" charset="0"/>
              </a:rPr>
              <a:t>万ｔ（</a:t>
            </a:r>
            <a:r>
              <a:rPr lang="en-US" altLang="ja-JP" sz="8800" b="1" i="0" dirty="0">
                <a:solidFill>
                  <a:srgbClr val="111111"/>
                </a:solidFill>
                <a:effectLst/>
                <a:latin typeface="Lato" panose="020F0502020204030203" pitchFamily="34" charset="0"/>
              </a:rPr>
              <a:t>0.17㎏</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FF0000"/>
                </a:solidFill>
                <a:effectLst/>
                <a:latin typeface="Lato" panose="020F0502020204030203" pitchFamily="34" charset="0"/>
              </a:rPr>
              <a:t>5</a:t>
            </a:r>
            <a:r>
              <a:rPr lang="ja-JP" altLang="en-US" sz="8800" b="1" i="0">
                <a:solidFill>
                  <a:srgbClr val="FF0000"/>
                </a:solidFill>
                <a:effectLst/>
                <a:latin typeface="Lato" panose="020F0502020204030203" pitchFamily="34" charset="0"/>
              </a:rPr>
              <a:t>位</a:t>
            </a:r>
            <a:r>
              <a:rPr lang="en-US" altLang="ja-JP" sz="8800" b="1" i="0" dirty="0">
                <a:solidFill>
                  <a:srgbClr val="FF0000"/>
                </a:solidFill>
                <a:effectLst/>
                <a:latin typeface="Lato" panose="020F0502020204030203" pitchFamily="34" charset="0"/>
              </a:rPr>
              <a:t> </a:t>
            </a:r>
            <a:r>
              <a:rPr lang="ja-JP" altLang="en-US" sz="8800" b="1" i="0">
                <a:solidFill>
                  <a:srgbClr val="FF0000"/>
                </a:solidFill>
                <a:effectLst/>
                <a:latin typeface="Lato" panose="020F0502020204030203" pitchFamily="34" charset="0"/>
              </a:rPr>
              <a:t>：日本</a:t>
            </a:r>
            <a:r>
              <a:rPr lang="en-US" altLang="ja-JP" sz="8800" b="1" i="0" dirty="0">
                <a:solidFill>
                  <a:srgbClr val="FF0000"/>
                </a:solidFill>
                <a:effectLst/>
                <a:latin typeface="Lato" panose="020F0502020204030203" pitchFamily="34" charset="0"/>
              </a:rPr>
              <a:t>		</a:t>
            </a:r>
            <a:r>
              <a:rPr lang="ja-JP" altLang="en-US" sz="8800" b="1" i="0">
                <a:solidFill>
                  <a:srgbClr val="FF0000"/>
                </a:solidFill>
                <a:effectLst/>
                <a:latin typeface="Lato" panose="020F0502020204030203" pitchFamily="34" charset="0"/>
              </a:rPr>
              <a:t>排出量</a:t>
            </a:r>
            <a:r>
              <a:rPr lang="en-US" altLang="ja-JP" sz="8800" b="1" i="0" dirty="0">
                <a:solidFill>
                  <a:srgbClr val="FF0000"/>
                </a:solidFill>
                <a:effectLst/>
                <a:latin typeface="Lato" panose="020F0502020204030203" pitchFamily="34" charset="0"/>
              </a:rPr>
              <a:t>799</a:t>
            </a:r>
            <a:r>
              <a:rPr lang="ja-JP" altLang="en-US" sz="8800" b="1" i="0" dirty="0">
                <a:solidFill>
                  <a:srgbClr val="FF0000"/>
                </a:solidFill>
                <a:effectLst/>
                <a:latin typeface="Lato" panose="020F0502020204030203" pitchFamily="34" charset="0"/>
              </a:rPr>
              <a:t>万ｔ  （</a:t>
            </a:r>
            <a:r>
              <a:rPr lang="en-US" altLang="ja-JP" sz="8800" b="1" i="0" dirty="0">
                <a:solidFill>
                  <a:srgbClr val="FF0000"/>
                </a:solidFill>
                <a:effectLst/>
                <a:latin typeface="Lato" panose="020F0502020204030203" pitchFamily="34" charset="0"/>
              </a:rPr>
              <a:t>0.17㎏</a:t>
            </a:r>
            <a:r>
              <a:rPr lang="ja-JP" altLang="en-US" sz="8800" b="1" i="0" dirty="0">
                <a:solidFill>
                  <a:srgbClr val="FF0000"/>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6</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：パキスタン</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641</a:t>
            </a:r>
            <a:r>
              <a:rPr lang="ja-JP" altLang="en-US" sz="8800" b="1" i="0" dirty="0">
                <a:solidFill>
                  <a:srgbClr val="111111"/>
                </a:solidFill>
                <a:effectLst/>
                <a:latin typeface="Lato" panose="020F0502020204030203" pitchFamily="34" charset="0"/>
              </a:rPr>
              <a:t>万ｔ  （</a:t>
            </a:r>
            <a:r>
              <a:rPr lang="en-US" altLang="ja-JP" sz="8800" b="1" i="0" dirty="0">
                <a:solidFill>
                  <a:srgbClr val="111111"/>
                </a:solidFill>
                <a:effectLst/>
                <a:latin typeface="Lato" panose="020F0502020204030203" pitchFamily="34" charset="0"/>
              </a:rPr>
              <a:t>0.10㎏</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7</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：ナイジェリア</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596</a:t>
            </a:r>
            <a:r>
              <a:rPr lang="ja-JP" altLang="en-US" sz="8800" b="1" i="0" dirty="0">
                <a:solidFill>
                  <a:srgbClr val="111111"/>
                </a:solidFill>
                <a:effectLst/>
                <a:latin typeface="Lato" panose="020F0502020204030203" pitchFamily="34" charset="0"/>
              </a:rPr>
              <a:t>万ｔ （</a:t>
            </a:r>
            <a:r>
              <a:rPr lang="en-US" altLang="ja-JP" sz="8800" b="1" i="0" dirty="0">
                <a:solidFill>
                  <a:srgbClr val="111111"/>
                </a:solidFill>
                <a:effectLst/>
                <a:latin typeface="Lato" panose="020F0502020204030203" pitchFamily="34" charset="0"/>
              </a:rPr>
              <a:t>0.10㎏</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8</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：ロシア</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584</a:t>
            </a:r>
            <a:r>
              <a:rPr lang="ja-JP" altLang="en-US" sz="8800" b="1" i="0" dirty="0">
                <a:solidFill>
                  <a:srgbClr val="111111"/>
                </a:solidFill>
                <a:effectLst/>
                <a:latin typeface="Lato" panose="020F0502020204030203" pitchFamily="34" charset="0"/>
              </a:rPr>
              <a:t>万ｔ  （</a:t>
            </a:r>
            <a:r>
              <a:rPr lang="en-US" altLang="ja-JP" sz="8800" b="1" i="0" dirty="0">
                <a:solidFill>
                  <a:srgbClr val="111111"/>
                </a:solidFill>
                <a:effectLst/>
                <a:latin typeface="Lato" panose="020F0502020204030203" pitchFamily="34" charset="0"/>
              </a:rPr>
              <a:t>0.11㎏</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9</a:t>
            </a:r>
            <a:r>
              <a:rPr lang="ja-JP" altLang="en-US" sz="8800" b="1" i="0">
                <a:solidFill>
                  <a:srgbClr val="111111"/>
                </a:solidFill>
                <a:effectLst/>
                <a:latin typeface="Lato" panose="020F0502020204030203" pitchFamily="34" charset="0"/>
              </a:rPr>
              <a:t>位</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：トルコ</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560</a:t>
            </a:r>
            <a:r>
              <a:rPr lang="ja-JP" altLang="en-US" sz="8800" b="1" i="0" dirty="0">
                <a:solidFill>
                  <a:srgbClr val="111111"/>
                </a:solidFill>
                <a:effectLst/>
                <a:latin typeface="Lato" panose="020F0502020204030203" pitchFamily="34" charset="0"/>
              </a:rPr>
              <a:t>万ｔ  （</a:t>
            </a:r>
            <a:r>
              <a:rPr lang="en-US" altLang="ja-JP" sz="8800" b="1" i="0" dirty="0">
                <a:solidFill>
                  <a:srgbClr val="111111"/>
                </a:solidFill>
                <a:effectLst/>
                <a:latin typeface="Lato" panose="020F0502020204030203" pitchFamily="34" charset="0"/>
              </a:rPr>
              <a:t>0.21㎏</a:t>
            </a:r>
            <a:r>
              <a:rPr lang="ja-JP" altLang="en-US" sz="8800" b="1" i="0" dirty="0">
                <a:solidFill>
                  <a:srgbClr val="111111"/>
                </a:solidFill>
                <a:effectLst/>
                <a:latin typeface="Lato" panose="020F0502020204030203" pitchFamily="34" charset="0"/>
              </a:rPr>
              <a:t>）</a:t>
            </a:r>
            <a:endParaRPr lang="ja-JP" altLang="en-US" sz="8800" b="0" i="0" dirty="0">
              <a:solidFill>
                <a:srgbClr val="111111"/>
              </a:solidFill>
              <a:effectLst/>
              <a:latin typeface="Lato" panose="020F0502020204030203" pitchFamily="34" charset="0"/>
            </a:endParaRPr>
          </a:p>
          <a:p>
            <a:pPr algn="l"/>
            <a:r>
              <a:rPr lang="en-US" altLang="ja-JP" sz="8800" b="1" i="0" dirty="0">
                <a:solidFill>
                  <a:srgbClr val="111111"/>
                </a:solidFill>
                <a:effectLst/>
                <a:latin typeface="Lato" panose="020F0502020204030203" pitchFamily="34" charset="0"/>
              </a:rPr>
              <a:t>10</a:t>
            </a:r>
            <a:r>
              <a:rPr lang="ja-JP" altLang="en-US" sz="8800" b="1" i="0" dirty="0">
                <a:solidFill>
                  <a:srgbClr val="111111"/>
                </a:solidFill>
                <a:effectLst/>
                <a:latin typeface="Lato" panose="020F0502020204030203" pitchFamily="34" charset="0"/>
              </a:rPr>
              <a:t>位</a:t>
            </a:r>
            <a:r>
              <a:rPr lang="ja-JP" altLang="en-US" sz="8800" b="1" i="0">
                <a:solidFill>
                  <a:srgbClr val="111111"/>
                </a:solidFill>
                <a:effectLst/>
                <a:latin typeface="Lato" panose="020F0502020204030203" pitchFamily="34" charset="0"/>
              </a:rPr>
              <a:t>：エジプト</a:t>
            </a:r>
            <a:r>
              <a:rPr lang="en-US" altLang="ja-JP" sz="8800" b="1" i="0" dirty="0">
                <a:solidFill>
                  <a:srgbClr val="111111"/>
                </a:solidFill>
                <a:effectLst/>
                <a:latin typeface="Lato" panose="020F0502020204030203" pitchFamily="34" charset="0"/>
              </a:rPr>
              <a:t>		</a:t>
            </a:r>
            <a:r>
              <a:rPr lang="ja-JP" altLang="en-US" sz="8800" b="1" i="0">
                <a:solidFill>
                  <a:srgbClr val="111111"/>
                </a:solidFill>
                <a:effectLst/>
                <a:latin typeface="Lato" panose="020F0502020204030203" pitchFamily="34" charset="0"/>
              </a:rPr>
              <a:t>排出量</a:t>
            </a:r>
            <a:r>
              <a:rPr lang="en-US" altLang="ja-JP" sz="8800" b="1" i="0" dirty="0">
                <a:solidFill>
                  <a:srgbClr val="111111"/>
                </a:solidFill>
                <a:effectLst/>
                <a:latin typeface="Lato" panose="020F0502020204030203" pitchFamily="34" charset="0"/>
              </a:rPr>
              <a:t>546</a:t>
            </a:r>
            <a:r>
              <a:rPr lang="ja-JP" altLang="en-US" sz="8800" b="1" i="0" dirty="0">
                <a:solidFill>
                  <a:srgbClr val="111111"/>
                </a:solidFill>
                <a:effectLst/>
                <a:latin typeface="Lato" panose="020F0502020204030203" pitchFamily="34" charset="0"/>
              </a:rPr>
              <a:t>万ｔ  （</a:t>
            </a:r>
            <a:r>
              <a:rPr lang="en-US" altLang="ja-JP" sz="8800" b="1" i="0" dirty="0">
                <a:solidFill>
                  <a:srgbClr val="111111"/>
                </a:solidFill>
                <a:effectLst/>
                <a:latin typeface="Lato" panose="020F0502020204030203" pitchFamily="34" charset="0"/>
              </a:rPr>
              <a:t>0.18㎏</a:t>
            </a:r>
            <a:r>
              <a:rPr lang="ja-JP" altLang="en-US" sz="8800" b="1" i="0" dirty="0">
                <a:solidFill>
                  <a:srgbClr val="111111"/>
                </a:solidFill>
                <a:effectLst/>
                <a:latin typeface="Lato" panose="020F0502020204030203" pitchFamily="34" charset="0"/>
              </a:rPr>
              <a:t>）　　　　　　　</a:t>
            </a:r>
            <a:r>
              <a:rPr lang="ja-JP" altLang="en-US" sz="7200" b="1" i="0" dirty="0">
                <a:solidFill>
                  <a:srgbClr val="111111"/>
                </a:solidFill>
                <a:effectLst/>
                <a:latin typeface="Lato" panose="020F0502020204030203" pitchFamily="34" charset="0"/>
              </a:rPr>
              <a:t>　＊出典　</a:t>
            </a:r>
            <a:r>
              <a:rPr lang="en-US" altLang="ja-JP" sz="6400" b="1" i="0" u="sng" dirty="0" err="1">
                <a:solidFill>
                  <a:srgbClr val="111111"/>
                </a:solidFill>
                <a:effectLst/>
                <a:latin typeface="Lato" panose="020F0502020204030203" pitchFamily="34" charset="0"/>
              </a:rPr>
              <a:t>Jambeck</a:t>
            </a:r>
            <a:r>
              <a:rPr lang="ja-JP" altLang="en-US" sz="6400" b="1" i="0" u="sng" dirty="0">
                <a:solidFill>
                  <a:srgbClr val="111111"/>
                </a:solidFill>
                <a:effectLst/>
                <a:latin typeface="Lato" panose="020F0502020204030203" pitchFamily="34" charset="0"/>
              </a:rPr>
              <a:t>　</a:t>
            </a:r>
            <a:r>
              <a:rPr lang="en-US" altLang="ja-JP" sz="6400" b="1" i="0" u="sng" dirty="0">
                <a:solidFill>
                  <a:srgbClr val="111111"/>
                </a:solidFill>
                <a:effectLst/>
                <a:latin typeface="Lato" panose="020F0502020204030203" pitchFamily="34" charset="0"/>
              </a:rPr>
              <a:t>Research Group</a:t>
            </a:r>
            <a:endParaRPr kumimoji="1" lang="en-US" altLang="ja-JP" sz="6400" u="sng" dirty="0"/>
          </a:p>
          <a:p>
            <a:pPr marL="0" indent="0">
              <a:buNone/>
            </a:pPr>
            <a:endParaRPr kumimoji="1" lang="en-US" altLang="ja-JP" sz="7200" dirty="0"/>
          </a:p>
          <a:p>
            <a:endParaRPr lang="en-US" altLang="ja-JP" dirty="0"/>
          </a:p>
          <a:p>
            <a:endParaRPr kumimoji="1" lang="ja-JP" altLang="en-US" dirty="0"/>
          </a:p>
        </p:txBody>
      </p:sp>
    </p:spTree>
    <p:extLst>
      <p:ext uri="{BB962C8B-B14F-4D97-AF65-F5344CB8AC3E}">
        <p14:creationId xmlns:p14="http://schemas.microsoft.com/office/powerpoint/2010/main" val="2586111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0A6B081-1A2B-51C9-EF3F-3ADFCC2AC8AC}"/>
              </a:ext>
            </a:extLst>
          </p:cNvPr>
          <p:cNvSpPr>
            <a:spLocks noGrp="1"/>
          </p:cNvSpPr>
          <p:nvPr>
            <p:ph idx="1"/>
          </p:nvPr>
        </p:nvSpPr>
        <p:spPr>
          <a:xfrm>
            <a:off x="913774" y="1058237"/>
            <a:ext cx="10233688" cy="5034337"/>
          </a:xfrm>
        </p:spPr>
        <p:txBody>
          <a:bodyPr>
            <a:noAutofit/>
          </a:bodyPr>
          <a:lstStyle/>
          <a:p>
            <a:pPr marL="0" indent="0">
              <a:buNone/>
            </a:pPr>
            <a:r>
              <a:rPr kumimoji="1" lang="en-US" altLang="ja-JP" sz="6600" dirty="0"/>
              <a:t>Q4:</a:t>
            </a:r>
            <a:r>
              <a:rPr kumimoji="1" lang="ja-JP" altLang="en-US" sz="6600" dirty="0"/>
              <a:t>　このまま何もしないと</a:t>
            </a:r>
            <a:endParaRPr kumimoji="1" lang="en-US" altLang="ja-JP" sz="6600" dirty="0"/>
          </a:p>
          <a:p>
            <a:pPr marL="0" indent="0">
              <a:buNone/>
            </a:pPr>
            <a:r>
              <a:rPr kumimoji="1" lang="ja-JP" altLang="en-US" sz="6600" dirty="0"/>
              <a:t>いつ海のプラスチックごみが魚の量を抜くでしょうか？</a:t>
            </a:r>
            <a:endParaRPr kumimoji="1" lang="en-US" altLang="ja-JP" sz="6600" dirty="0"/>
          </a:p>
          <a:p>
            <a:pPr marL="0" indent="0">
              <a:buNone/>
            </a:pPr>
            <a:r>
              <a:rPr lang="ja-JP" altLang="en-US" sz="6600" dirty="0"/>
              <a:t>（重さベース）</a:t>
            </a:r>
            <a:endParaRPr kumimoji="1" lang="ja-JP" altLang="en-US" sz="6600" dirty="0"/>
          </a:p>
        </p:txBody>
      </p:sp>
    </p:spTree>
    <p:extLst>
      <p:ext uri="{BB962C8B-B14F-4D97-AF65-F5344CB8AC3E}">
        <p14:creationId xmlns:p14="http://schemas.microsoft.com/office/powerpoint/2010/main" val="711465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561FC67-20C7-1CC0-B0AE-99C41712560E}"/>
              </a:ext>
            </a:extLst>
          </p:cNvPr>
          <p:cNvSpPr>
            <a:spLocks noGrp="1"/>
          </p:cNvSpPr>
          <p:nvPr>
            <p:ph idx="1"/>
          </p:nvPr>
        </p:nvSpPr>
        <p:spPr>
          <a:xfrm>
            <a:off x="1951465" y="1407560"/>
            <a:ext cx="8394611" cy="4736386"/>
          </a:xfrm>
        </p:spPr>
        <p:txBody>
          <a:bodyPr>
            <a:noAutofit/>
          </a:bodyPr>
          <a:lstStyle/>
          <a:p>
            <a:pPr marL="0" indent="0">
              <a:buNone/>
            </a:pPr>
            <a:r>
              <a:rPr kumimoji="1" lang="en-US" altLang="ja-JP" sz="7200" dirty="0"/>
              <a:t>A: </a:t>
            </a:r>
            <a:r>
              <a:rPr kumimoji="1" lang="ja-JP" altLang="en-US" sz="7200" dirty="0"/>
              <a:t>２１００年　　　　　　　　　　</a:t>
            </a:r>
            <a:endParaRPr kumimoji="1" lang="en-US" altLang="ja-JP" sz="7200" dirty="0"/>
          </a:p>
          <a:p>
            <a:pPr marL="0" indent="0">
              <a:buNone/>
            </a:pPr>
            <a:r>
              <a:rPr lang="en-US" altLang="ja-JP" sz="7200" dirty="0"/>
              <a:t>B: </a:t>
            </a:r>
            <a:r>
              <a:rPr lang="ja-JP" altLang="en-US" sz="7200" dirty="0"/>
              <a:t>２０５０年</a:t>
            </a:r>
            <a:endParaRPr kumimoji="1" lang="ja-JP" altLang="en-US" sz="7200" dirty="0"/>
          </a:p>
        </p:txBody>
      </p:sp>
      <p:pic>
        <p:nvPicPr>
          <p:cNvPr id="3074" name="Picture 2" descr="マイクロプラスチックのイラスト">
            <a:extLst>
              <a:ext uri="{FF2B5EF4-FFF2-40B4-BE49-F238E27FC236}">
                <a16:creationId xmlns:a16="http://schemas.microsoft.com/office/drawing/2014/main" id="{BCF19796-C4CF-3D1E-754A-24F123AC0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1113" y="2763748"/>
            <a:ext cx="3536023" cy="353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08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126F0-4723-F32F-ED47-C1681A57ACA2}"/>
              </a:ext>
            </a:extLst>
          </p:cNvPr>
          <p:cNvSpPr>
            <a:spLocks noGrp="1"/>
          </p:cNvSpPr>
          <p:nvPr>
            <p:ph type="title"/>
          </p:nvPr>
        </p:nvSpPr>
        <p:spPr/>
        <p:txBody>
          <a:bodyPr/>
          <a:lstStyle/>
          <a:p>
            <a:r>
              <a:rPr kumimoji="1" lang="ja-JP" altLang="en-US" dirty="0"/>
              <a:t>正解</a:t>
            </a:r>
          </a:p>
        </p:txBody>
      </p:sp>
      <p:sp>
        <p:nvSpPr>
          <p:cNvPr id="3" name="コンテンツ プレースホルダー 2">
            <a:extLst>
              <a:ext uri="{FF2B5EF4-FFF2-40B4-BE49-F238E27FC236}">
                <a16:creationId xmlns:a16="http://schemas.microsoft.com/office/drawing/2014/main" id="{E16CA30C-485D-7725-AC01-16737E275120}"/>
              </a:ext>
            </a:extLst>
          </p:cNvPr>
          <p:cNvSpPr>
            <a:spLocks noGrp="1"/>
          </p:cNvSpPr>
          <p:nvPr>
            <p:ph idx="1"/>
          </p:nvPr>
        </p:nvSpPr>
        <p:spPr>
          <a:xfrm>
            <a:off x="913775" y="2367093"/>
            <a:ext cx="10364452" cy="4105626"/>
          </a:xfrm>
        </p:spPr>
        <p:txBody>
          <a:bodyPr>
            <a:normAutofit fontScale="85000" lnSpcReduction="10000"/>
          </a:bodyPr>
          <a:lstStyle/>
          <a:p>
            <a:pPr marL="0" indent="0">
              <a:buNone/>
            </a:pPr>
            <a:r>
              <a:rPr lang="en-US" altLang="ja-JP" sz="7200" dirty="0"/>
              <a:t>B: </a:t>
            </a:r>
            <a:r>
              <a:rPr lang="ja-JP" altLang="en-US" sz="7200" dirty="0"/>
              <a:t>２０５０年</a:t>
            </a:r>
            <a:endParaRPr lang="en-US" altLang="ja-JP" sz="7200" dirty="0"/>
          </a:p>
          <a:p>
            <a:pPr marL="0" indent="0">
              <a:buNone/>
            </a:pPr>
            <a:endParaRPr lang="en-US" altLang="ja-JP" dirty="0"/>
          </a:p>
          <a:p>
            <a:pPr marL="0" indent="0">
              <a:buNone/>
            </a:pPr>
            <a:r>
              <a:rPr lang="ja-JP" altLang="en-US" sz="4000" dirty="0">
                <a:solidFill>
                  <a:srgbClr val="333333"/>
                </a:solidFill>
                <a:effectLst/>
                <a:latin typeface="+mj-ea"/>
                <a:ea typeface="+mj-ea"/>
                <a:cs typeface="Times New Roman" panose="02020603050405020304" pitchFamily="18" charset="0"/>
              </a:rPr>
              <a:t>年間約８００万トンのプラスチックごみが海に流出すると言われている。</a:t>
            </a:r>
            <a:r>
              <a:rPr lang="ja-JP" altLang="ja-JP" sz="4000" dirty="0">
                <a:solidFill>
                  <a:srgbClr val="333333"/>
                </a:solidFill>
                <a:effectLst/>
                <a:latin typeface="+mj-ea"/>
                <a:ea typeface="+mj-ea"/>
                <a:cs typeface="Times New Roman" panose="02020603050405020304" pitchFamily="18" charset="0"/>
              </a:rPr>
              <a:t>海洋における魚類の全生物量とされる</a:t>
            </a:r>
            <a:r>
              <a:rPr lang="en-US" altLang="ja-JP" sz="4000" dirty="0">
                <a:solidFill>
                  <a:srgbClr val="333333"/>
                </a:solidFill>
                <a:effectLst/>
                <a:latin typeface="+mj-ea"/>
                <a:ea typeface="+mj-ea"/>
                <a:cs typeface="Times New Roman" panose="02020603050405020304" pitchFamily="18" charset="0"/>
              </a:rPr>
              <a:t>2050</a:t>
            </a:r>
            <a:r>
              <a:rPr lang="ja-JP" altLang="ja-JP" sz="4000" dirty="0">
                <a:solidFill>
                  <a:srgbClr val="333333"/>
                </a:solidFill>
                <a:effectLst/>
                <a:latin typeface="+mj-ea"/>
                <a:ea typeface="+mj-ea"/>
                <a:cs typeface="Times New Roman" panose="02020603050405020304" pitchFamily="18" charset="0"/>
              </a:rPr>
              <a:t>年には</a:t>
            </a:r>
            <a:r>
              <a:rPr lang="en-US" altLang="ja-JP" sz="4000" dirty="0">
                <a:solidFill>
                  <a:srgbClr val="333333"/>
                </a:solidFill>
                <a:latin typeface="+mj-ea"/>
                <a:ea typeface="+mj-ea"/>
                <a:cs typeface="Times New Roman" panose="02020603050405020304" pitchFamily="18" charset="0"/>
              </a:rPr>
              <a:t>8</a:t>
            </a:r>
            <a:r>
              <a:rPr lang="ja-JP" altLang="ja-JP" sz="4000" dirty="0">
                <a:solidFill>
                  <a:srgbClr val="333333"/>
                </a:solidFill>
                <a:latin typeface="+mj-ea"/>
                <a:ea typeface="+mj-ea"/>
                <a:cs typeface="Times New Roman" panose="02020603050405020304" pitchFamily="18" charset="0"/>
              </a:rPr>
              <a:t>億トンを</a:t>
            </a:r>
            <a:r>
              <a:rPr lang="ja-JP" altLang="ja-JP" sz="4000" dirty="0">
                <a:solidFill>
                  <a:srgbClr val="333333"/>
                </a:solidFill>
                <a:effectLst/>
                <a:latin typeface="+mj-ea"/>
                <a:ea typeface="+mj-ea"/>
                <a:cs typeface="Times New Roman" panose="02020603050405020304" pitchFamily="18" charset="0"/>
              </a:rPr>
              <a:t>プラスチックごみの重量が超えることに。</a:t>
            </a:r>
            <a:r>
              <a:rPr lang="ja-JP" altLang="en-US" sz="4000" dirty="0">
                <a:solidFill>
                  <a:srgbClr val="333333"/>
                </a:solidFill>
                <a:effectLst/>
                <a:latin typeface="+mj-ea"/>
                <a:ea typeface="+mj-ea"/>
                <a:cs typeface="Times New Roman" panose="02020603050405020304" pitchFamily="18" charset="0"/>
              </a:rPr>
              <a:t>　　　　　　　　　　　　　　</a:t>
            </a:r>
            <a:r>
              <a:rPr lang="ja-JP" altLang="en-US" sz="2400" dirty="0">
                <a:solidFill>
                  <a:srgbClr val="333333"/>
                </a:solidFill>
                <a:effectLst/>
                <a:latin typeface="+mj-ea"/>
                <a:ea typeface="+mj-ea"/>
                <a:cs typeface="Times New Roman" panose="02020603050405020304" pitchFamily="18" charset="0"/>
              </a:rPr>
              <a:t>＊出典　</a:t>
            </a:r>
            <a:r>
              <a:rPr lang="en-US" altLang="ja-JP" sz="2400" b="0" i="0" dirty="0">
                <a:solidFill>
                  <a:srgbClr val="000000"/>
                </a:solidFill>
                <a:effectLst/>
                <a:latin typeface="ヒラギノ角ゴ Pro"/>
              </a:rPr>
              <a:t>WORLD ECONOMIC FORUM(2016)</a:t>
            </a:r>
            <a:r>
              <a:rPr lang="ja-JP" altLang="en-US" sz="2400" b="0" i="0" dirty="0">
                <a:solidFill>
                  <a:srgbClr val="000000"/>
                </a:solidFill>
                <a:effectLst/>
                <a:latin typeface="ヒラギノ角ゴ Pro"/>
              </a:rPr>
              <a:t>　他</a:t>
            </a:r>
            <a:endParaRPr lang="ja-JP" altLang="ja-JP" sz="2400" dirty="0">
              <a:effectLst/>
              <a:latin typeface="+mj-ea"/>
              <a:ea typeface="+mj-ea"/>
              <a:cs typeface="Times New Roman" panose="02020603050405020304" pitchFamily="18" charset="0"/>
            </a:endParaRPr>
          </a:p>
          <a:p>
            <a:pPr marL="0" indent="0">
              <a:buNone/>
            </a:pPr>
            <a:endParaRPr kumimoji="1" lang="ja-JP" altLang="en-US" dirty="0"/>
          </a:p>
        </p:txBody>
      </p:sp>
    </p:spTree>
    <p:extLst>
      <p:ext uri="{BB962C8B-B14F-4D97-AF65-F5344CB8AC3E}">
        <p14:creationId xmlns:p14="http://schemas.microsoft.com/office/powerpoint/2010/main" val="3199440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F9D21AC-D3D7-51B2-E114-BE9AC69BD3E5}"/>
              </a:ext>
            </a:extLst>
          </p:cNvPr>
          <p:cNvSpPr>
            <a:spLocks noGrp="1"/>
          </p:cNvSpPr>
          <p:nvPr>
            <p:ph idx="1"/>
          </p:nvPr>
        </p:nvSpPr>
        <p:spPr>
          <a:xfrm>
            <a:off x="1066800" y="1561672"/>
            <a:ext cx="10058400" cy="4473368"/>
          </a:xfrm>
        </p:spPr>
        <p:txBody>
          <a:bodyPr>
            <a:noAutofit/>
          </a:bodyPr>
          <a:lstStyle/>
          <a:p>
            <a:pPr marL="0" indent="0">
              <a:buNone/>
            </a:pPr>
            <a:r>
              <a:rPr kumimoji="1" lang="en-US" altLang="ja-JP" sz="7200" dirty="0"/>
              <a:t>Q5:</a:t>
            </a:r>
            <a:r>
              <a:rPr kumimoji="1" lang="ja-JP" altLang="en-US" sz="7200" dirty="0"/>
              <a:t>　次の中でマイクロプラスチックが入っていると</a:t>
            </a:r>
            <a:endParaRPr kumimoji="1" lang="en-US" altLang="ja-JP" sz="7200" dirty="0"/>
          </a:p>
          <a:p>
            <a:pPr marL="0" indent="0">
              <a:buNone/>
            </a:pPr>
            <a:r>
              <a:rPr kumimoji="1" lang="ja-JP" altLang="en-US" sz="7200" dirty="0"/>
              <a:t>発見されたものはどれ？</a:t>
            </a:r>
          </a:p>
        </p:txBody>
      </p:sp>
    </p:spTree>
    <p:extLst>
      <p:ext uri="{BB962C8B-B14F-4D97-AF65-F5344CB8AC3E}">
        <p14:creationId xmlns:p14="http://schemas.microsoft.com/office/powerpoint/2010/main" val="4231748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0460D74-6745-9EDE-695D-5F78E711D0DF}"/>
              </a:ext>
            </a:extLst>
          </p:cNvPr>
          <p:cNvSpPr>
            <a:spLocks noGrp="1"/>
          </p:cNvSpPr>
          <p:nvPr>
            <p:ph idx="1"/>
          </p:nvPr>
        </p:nvSpPr>
        <p:spPr>
          <a:xfrm>
            <a:off x="1222625" y="1428109"/>
            <a:ext cx="9226193" cy="4027469"/>
          </a:xfrm>
        </p:spPr>
        <p:txBody>
          <a:bodyPr>
            <a:normAutofit lnSpcReduction="10000"/>
          </a:bodyPr>
          <a:lstStyle/>
          <a:p>
            <a:pPr marL="0" indent="0">
              <a:buNone/>
            </a:pPr>
            <a:r>
              <a:rPr kumimoji="1" lang="en-US" altLang="ja-JP" sz="7200" dirty="0"/>
              <a:t>A:</a:t>
            </a:r>
            <a:r>
              <a:rPr kumimoji="1" lang="ja-JP" altLang="en-US" sz="7200" dirty="0"/>
              <a:t>　塩　　　　 ｂ：　</a:t>
            </a:r>
            <a:r>
              <a:rPr lang="ja-JP" altLang="en-US" sz="7200" dirty="0"/>
              <a:t>砂糖　</a:t>
            </a:r>
            <a:endParaRPr lang="en-US" altLang="ja-JP" sz="7200" dirty="0"/>
          </a:p>
          <a:p>
            <a:pPr marL="0" indent="0">
              <a:buNone/>
            </a:pPr>
            <a:endParaRPr lang="en-US" altLang="ja-JP" sz="7200" dirty="0"/>
          </a:p>
          <a:p>
            <a:pPr marL="0" indent="0">
              <a:buNone/>
            </a:pPr>
            <a:r>
              <a:rPr kumimoji="1" lang="ja-JP" altLang="en-US" sz="7200" dirty="0"/>
              <a:t>Ｃ： 魚　　　 　Ｄ：　鶏肉</a:t>
            </a:r>
          </a:p>
        </p:txBody>
      </p:sp>
      <p:pic>
        <p:nvPicPr>
          <p:cNvPr id="4100" name="Picture 4">
            <a:extLst>
              <a:ext uri="{FF2B5EF4-FFF2-40B4-BE49-F238E27FC236}">
                <a16:creationId xmlns:a16="http://schemas.microsoft.com/office/drawing/2014/main" id="{BB43BCA5-075C-EAE5-3BB4-F0EA02B55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4404" y="1248191"/>
            <a:ext cx="1486486" cy="154626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5CAB6973-3643-5F86-0F67-C74746746E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2270" y="4222317"/>
            <a:ext cx="2163730" cy="138749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上白糖のイラスト">
            <a:extLst>
              <a:ext uri="{FF2B5EF4-FFF2-40B4-BE49-F238E27FC236}">
                <a16:creationId xmlns:a16="http://schemas.microsoft.com/office/drawing/2014/main" id="{F625C0ED-2DB7-6FA6-EC07-D82EB29F09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7864" y="1304057"/>
            <a:ext cx="1777430" cy="177743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七面鳥・鶏肉の丸焼きのイラスト">
            <a:extLst>
              <a:ext uri="{FF2B5EF4-FFF2-40B4-BE49-F238E27FC236}">
                <a16:creationId xmlns:a16="http://schemas.microsoft.com/office/drawing/2014/main" id="{8D4EEA42-3FC2-0DF3-DF9C-C7257F4BD4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0723" y="4151400"/>
            <a:ext cx="1778285" cy="152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794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01219A-ACA5-B6A4-032F-DA2C9CED0D58}"/>
              </a:ext>
            </a:extLst>
          </p:cNvPr>
          <p:cNvSpPr>
            <a:spLocks noGrp="1"/>
          </p:cNvSpPr>
          <p:nvPr>
            <p:ph type="title"/>
          </p:nvPr>
        </p:nvSpPr>
        <p:spPr/>
        <p:txBody>
          <a:bodyPr/>
          <a:lstStyle/>
          <a:p>
            <a:r>
              <a:rPr kumimoji="1" lang="ja-JP" altLang="en-US" dirty="0"/>
              <a:t>正解</a:t>
            </a:r>
          </a:p>
        </p:txBody>
      </p:sp>
      <p:sp>
        <p:nvSpPr>
          <p:cNvPr id="3" name="コンテンツ プレースホルダー 2">
            <a:extLst>
              <a:ext uri="{FF2B5EF4-FFF2-40B4-BE49-F238E27FC236}">
                <a16:creationId xmlns:a16="http://schemas.microsoft.com/office/drawing/2014/main" id="{93749E75-B432-BABC-E70D-FB8C9A5612E1}"/>
              </a:ext>
            </a:extLst>
          </p:cNvPr>
          <p:cNvSpPr>
            <a:spLocks noGrp="1"/>
          </p:cNvSpPr>
          <p:nvPr>
            <p:ph idx="1"/>
          </p:nvPr>
        </p:nvSpPr>
        <p:spPr>
          <a:xfrm>
            <a:off x="913775" y="2367093"/>
            <a:ext cx="10364452" cy="4290561"/>
          </a:xfrm>
        </p:spPr>
        <p:txBody>
          <a:bodyPr>
            <a:normAutofit fontScale="77500" lnSpcReduction="20000"/>
          </a:bodyPr>
          <a:lstStyle/>
          <a:p>
            <a:pPr marL="0" indent="0">
              <a:buNone/>
            </a:pPr>
            <a:r>
              <a:rPr kumimoji="1" lang="en-US" altLang="ja-JP" sz="7200" dirty="0"/>
              <a:t>A: </a:t>
            </a:r>
            <a:r>
              <a:rPr kumimoji="1" lang="ja-JP" altLang="en-US" sz="7200" dirty="0"/>
              <a:t>塩　　</a:t>
            </a:r>
            <a:r>
              <a:rPr kumimoji="1" lang="en-US" altLang="ja-JP" sz="7200" dirty="0"/>
              <a:t>C</a:t>
            </a:r>
            <a:r>
              <a:rPr kumimoji="1" lang="ja-JP" altLang="en-US" sz="7200" dirty="0"/>
              <a:t>：</a:t>
            </a:r>
            <a:r>
              <a:rPr kumimoji="1" lang="en-US" altLang="ja-JP" sz="7200" dirty="0"/>
              <a:t> </a:t>
            </a:r>
            <a:r>
              <a:rPr kumimoji="1" lang="ja-JP" altLang="en-US" sz="7200" dirty="0"/>
              <a:t>魚</a:t>
            </a:r>
            <a:endParaRPr kumimoji="1" lang="en-US" altLang="ja-JP" sz="7200" dirty="0"/>
          </a:p>
          <a:p>
            <a:endParaRPr lang="en-US" altLang="ja-JP" dirty="0"/>
          </a:p>
          <a:p>
            <a:pPr marL="0" indent="0">
              <a:buNone/>
            </a:pPr>
            <a:r>
              <a:rPr kumimoji="1" lang="ja-JP" altLang="en-US" sz="4000" dirty="0"/>
              <a:t>魚はマイクロプラスチックを食べ、その魚を更に大きな魚が食べという食物連鎖により魚の体内からもマイクロプラスチックが発見されています。</a:t>
            </a:r>
            <a:endParaRPr kumimoji="1" lang="en-US" altLang="ja-JP" sz="4000" dirty="0"/>
          </a:p>
          <a:p>
            <a:pPr marL="0" indent="0">
              <a:buNone/>
            </a:pPr>
            <a:endParaRPr lang="en-US" altLang="ja-JP" sz="4000" dirty="0"/>
          </a:p>
          <a:p>
            <a:pPr marL="0" indent="0">
              <a:buNone/>
            </a:pPr>
            <a:r>
              <a:rPr kumimoji="1" lang="ja-JP" altLang="en-US" sz="4000" dirty="0"/>
              <a:t>　　　　　　　　　　　　　　　　　　　　　　　　　</a:t>
            </a:r>
            <a:r>
              <a:rPr kumimoji="1" lang="ja-JP" altLang="en-US" sz="3100" dirty="0"/>
              <a:t>出典：東京農工大学　他</a:t>
            </a:r>
            <a:endParaRPr kumimoji="1" lang="en-US" altLang="ja-JP" sz="3100" dirty="0"/>
          </a:p>
          <a:p>
            <a:pPr marL="0" indent="0">
              <a:buNone/>
            </a:pPr>
            <a:endParaRPr lang="en-US" altLang="ja-JP" sz="4000" dirty="0"/>
          </a:p>
          <a:p>
            <a:pPr marL="0" indent="0">
              <a:buNone/>
            </a:pPr>
            <a:endParaRPr kumimoji="1" lang="en-US" altLang="ja-JP" sz="4000" dirty="0"/>
          </a:p>
        </p:txBody>
      </p:sp>
    </p:spTree>
    <p:extLst>
      <p:ext uri="{BB962C8B-B14F-4D97-AF65-F5344CB8AC3E}">
        <p14:creationId xmlns:p14="http://schemas.microsoft.com/office/powerpoint/2010/main" val="2569624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10D3153-C83B-87AF-680F-EF63D08C8D5E}"/>
              </a:ext>
            </a:extLst>
          </p:cNvPr>
          <p:cNvSpPr>
            <a:spLocks noGrp="1"/>
          </p:cNvSpPr>
          <p:nvPr>
            <p:ph idx="1"/>
          </p:nvPr>
        </p:nvSpPr>
        <p:spPr>
          <a:xfrm>
            <a:off x="913775" y="1294545"/>
            <a:ext cx="10364452" cy="4496656"/>
          </a:xfrm>
        </p:spPr>
        <p:txBody>
          <a:bodyPr>
            <a:normAutofit/>
          </a:bodyPr>
          <a:lstStyle/>
          <a:p>
            <a:pPr marL="0" indent="0">
              <a:buNone/>
            </a:pPr>
            <a:r>
              <a:rPr kumimoji="1" lang="en-US" altLang="ja-JP" sz="7200" dirty="0"/>
              <a:t>Q6:</a:t>
            </a:r>
            <a:r>
              <a:rPr lang="ja-JP" altLang="en-US" sz="7200" dirty="0"/>
              <a:t>　</a:t>
            </a:r>
            <a:r>
              <a:rPr kumimoji="1" lang="ja-JP" altLang="en-US" sz="7200" dirty="0"/>
              <a:t>海水から作る塩の何パーセントにプラスチックが入っているでしょうか？</a:t>
            </a:r>
          </a:p>
        </p:txBody>
      </p:sp>
    </p:spTree>
    <p:extLst>
      <p:ext uri="{BB962C8B-B14F-4D97-AF65-F5344CB8AC3E}">
        <p14:creationId xmlns:p14="http://schemas.microsoft.com/office/powerpoint/2010/main" val="344159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331F2A8-72BD-98B8-4C8D-7AF8D216DA02}"/>
              </a:ext>
            </a:extLst>
          </p:cNvPr>
          <p:cNvSpPr>
            <a:spLocks noGrp="1"/>
          </p:cNvSpPr>
          <p:nvPr>
            <p:ph idx="1"/>
          </p:nvPr>
        </p:nvSpPr>
        <p:spPr>
          <a:xfrm>
            <a:off x="2352781" y="1571947"/>
            <a:ext cx="8925445" cy="4219254"/>
          </a:xfrm>
        </p:spPr>
        <p:txBody>
          <a:bodyPr>
            <a:normAutofit/>
          </a:bodyPr>
          <a:lstStyle/>
          <a:p>
            <a:pPr marL="0" indent="0">
              <a:buNone/>
            </a:pPr>
            <a:r>
              <a:rPr kumimoji="1" lang="en-US" altLang="ja-JP" sz="7200" dirty="0"/>
              <a:t>A:</a:t>
            </a:r>
            <a:r>
              <a:rPr lang="ja-JP" altLang="en-US" sz="7200" dirty="0"/>
              <a:t>　</a:t>
            </a:r>
            <a:r>
              <a:rPr kumimoji="1" lang="ja-JP" altLang="en-US" sz="7200" dirty="0"/>
              <a:t>３０％</a:t>
            </a:r>
            <a:endParaRPr kumimoji="1" lang="en-US" altLang="ja-JP" sz="7200" dirty="0"/>
          </a:p>
          <a:p>
            <a:pPr marL="0" indent="0">
              <a:buNone/>
            </a:pPr>
            <a:r>
              <a:rPr kumimoji="1" lang="en-US" altLang="ja-JP" sz="7200" dirty="0"/>
              <a:t>B:</a:t>
            </a:r>
            <a:r>
              <a:rPr kumimoji="1" lang="ja-JP" altLang="en-US" sz="7200" dirty="0"/>
              <a:t>　９０％</a:t>
            </a:r>
          </a:p>
        </p:txBody>
      </p:sp>
      <p:pic>
        <p:nvPicPr>
          <p:cNvPr id="5122" name="Picture 2" descr="ウユニ塩湖のイラスト">
            <a:extLst>
              <a:ext uri="{FF2B5EF4-FFF2-40B4-BE49-F238E27FC236}">
                <a16:creationId xmlns:a16="http://schemas.microsoft.com/office/drawing/2014/main" id="{861C3F7E-29A6-9355-7DC5-52224BB79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5503" y="1263721"/>
            <a:ext cx="3063647" cy="286451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盛り塩のイラスト">
            <a:extLst>
              <a:ext uri="{FF2B5EF4-FFF2-40B4-BE49-F238E27FC236}">
                <a16:creationId xmlns:a16="http://schemas.microsoft.com/office/drawing/2014/main" id="{A5666EA4-D603-5A16-711E-9BEE32F46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947" y="3475232"/>
            <a:ext cx="2165279" cy="2165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42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7ECEC8-2744-530C-C271-2D0B88DCABB9}"/>
              </a:ext>
            </a:extLst>
          </p:cNvPr>
          <p:cNvSpPr>
            <a:spLocks noGrp="1"/>
          </p:cNvSpPr>
          <p:nvPr>
            <p:ph type="title"/>
          </p:nvPr>
        </p:nvSpPr>
        <p:spPr/>
        <p:txBody>
          <a:bodyPr/>
          <a:lstStyle/>
          <a:p>
            <a:r>
              <a:rPr kumimoji="1" lang="ja-JP" altLang="en-US" dirty="0"/>
              <a:t>正解</a:t>
            </a:r>
          </a:p>
        </p:txBody>
      </p:sp>
      <p:sp>
        <p:nvSpPr>
          <p:cNvPr id="3" name="コンテンツ プレースホルダー 2">
            <a:extLst>
              <a:ext uri="{FF2B5EF4-FFF2-40B4-BE49-F238E27FC236}">
                <a16:creationId xmlns:a16="http://schemas.microsoft.com/office/drawing/2014/main" id="{D9ABA112-4701-1FBD-381C-CC4674827756}"/>
              </a:ext>
            </a:extLst>
          </p:cNvPr>
          <p:cNvSpPr>
            <a:spLocks noGrp="1"/>
          </p:cNvSpPr>
          <p:nvPr>
            <p:ph idx="1"/>
          </p:nvPr>
        </p:nvSpPr>
        <p:spPr>
          <a:xfrm>
            <a:off x="913775" y="2367093"/>
            <a:ext cx="10364452" cy="4228916"/>
          </a:xfrm>
        </p:spPr>
        <p:txBody>
          <a:bodyPr>
            <a:normAutofit/>
          </a:bodyPr>
          <a:lstStyle/>
          <a:p>
            <a:pPr marL="0" indent="0">
              <a:buNone/>
            </a:pPr>
            <a:r>
              <a:rPr kumimoji="1" lang="en-US" altLang="ja-JP" sz="7200" dirty="0"/>
              <a:t>B</a:t>
            </a:r>
            <a:r>
              <a:rPr kumimoji="1" lang="ja-JP" altLang="en-US" sz="7200" dirty="0"/>
              <a:t>　９０％</a:t>
            </a:r>
            <a:endParaRPr kumimoji="1" lang="en-US" altLang="ja-JP" sz="7200" dirty="0"/>
          </a:p>
          <a:p>
            <a:endParaRPr lang="en-US" altLang="ja-JP" dirty="0"/>
          </a:p>
          <a:p>
            <a:pPr marL="0" indent="0">
              <a:buNone/>
            </a:pPr>
            <a:r>
              <a:rPr kumimoji="1" lang="ja-JP" altLang="en-US" sz="4000" dirty="0"/>
              <a:t>海水から作られる塩の約９０％にマイクロプラスチックが入っていることが判明しました。</a:t>
            </a:r>
            <a:endParaRPr kumimoji="1" lang="en-US" altLang="ja-JP" sz="4000" dirty="0"/>
          </a:p>
          <a:p>
            <a:pPr marL="0" indent="0">
              <a:buNone/>
            </a:pPr>
            <a:r>
              <a:rPr kumimoji="1" lang="en-US" altLang="ja-JP" sz="2400" dirty="0"/>
              <a:t>							</a:t>
            </a:r>
            <a:r>
              <a:rPr kumimoji="1" lang="ja-JP" altLang="en-US" sz="2400" dirty="0"/>
              <a:t>＊出典　仁川大学他</a:t>
            </a:r>
            <a:endParaRPr kumimoji="1" lang="en-US" altLang="ja-JP" sz="2400" dirty="0"/>
          </a:p>
          <a:p>
            <a:pPr marL="0" indent="0">
              <a:buNone/>
            </a:pPr>
            <a:endParaRPr lang="en-US" altLang="ja-JP" sz="4000" dirty="0"/>
          </a:p>
          <a:p>
            <a:pPr marL="0" indent="0">
              <a:buNone/>
            </a:pPr>
            <a:endParaRPr kumimoji="1" lang="ja-JP" altLang="en-US" sz="4000" dirty="0"/>
          </a:p>
        </p:txBody>
      </p:sp>
    </p:spTree>
    <p:extLst>
      <p:ext uri="{BB962C8B-B14F-4D97-AF65-F5344CB8AC3E}">
        <p14:creationId xmlns:p14="http://schemas.microsoft.com/office/powerpoint/2010/main" val="1431035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29B65A5-4CDE-73A4-0C33-614FA8249188}"/>
              </a:ext>
            </a:extLst>
          </p:cNvPr>
          <p:cNvSpPr>
            <a:spLocks noGrp="1"/>
          </p:cNvSpPr>
          <p:nvPr>
            <p:ph idx="1"/>
          </p:nvPr>
        </p:nvSpPr>
        <p:spPr>
          <a:xfrm>
            <a:off x="913773" y="651308"/>
            <a:ext cx="10541911" cy="5626202"/>
          </a:xfrm>
        </p:spPr>
        <p:txBody>
          <a:bodyPr>
            <a:noAutofit/>
          </a:bodyPr>
          <a:lstStyle/>
          <a:p>
            <a:pPr marL="0" indent="0">
              <a:buNone/>
            </a:pPr>
            <a:r>
              <a:rPr kumimoji="1" lang="en-US" altLang="ja-JP" sz="7200" dirty="0"/>
              <a:t>Q7:</a:t>
            </a:r>
            <a:r>
              <a:rPr kumimoji="1" lang="ja-JP" altLang="en-US" sz="7200" dirty="0"/>
              <a:t>　人間は</a:t>
            </a:r>
            <a:r>
              <a:rPr kumimoji="1" lang="en-US" altLang="ja-JP" sz="7200" dirty="0"/>
              <a:t>1</a:t>
            </a:r>
            <a:r>
              <a:rPr kumimoji="1" lang="ja-JP" altLang="en-US" sz="7200" dirty="0"/>
              <a:t>週間でおよそどのくらいのプラスチックを食べていると言われている</a:t>
            </a:r>
            <a:r>
              <a:rPr lang="ja-JP" altLang="en-US" sz="7200" dirty="0"/>
              <a:t>でしょう</a:t>
            </a:r>
            <a:r>
              <a:rPr kumimoji="1" lang="ja-JP" altLang="en-US" sz="7200" dirty="0"/>
              <a:t>か？</a:t>
            </a:r>
          </a:p>
        </p:txBody>
      </p:sp>
    </p:spTree>
    <p:extLst>
      <p:ext uri="{BB962C8B-B14F-4D97-AF65-F5344CB8AC3E}">
        <p14:creationId xmlns:p14="http://schemas.microsoft.com/office/powerpoint/2010/main" val="3850055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F5D4DA1-8750-48EB-D0E7-DD82BEA445A6}"/>
              </a:ext>
            </a:extLst>
          </p:cNvPr>
          <p:cNvSpPr>
            <a:spLocks noGrp="1"/>
          </p:cNvSpPr>
          <p:nvPr>
            <p:ph idx="1"/>
          </p:nvPr>
        </p:nvSpPr>
        <p:spPr>
          <a:xfrm>
            <a:off x="1900719" y="1787702"/>
            <a:ext cx="6986427" cy="3842536"/>
          </a:xfrm>
        </p:spPr>
        <p:txBody>
          <a:bodyPr>
            <a:noAutofit/>
          </a:bodyPr>
          <a:lstStyle/>
          <a:p>
            <a:pPr marL="0" indent="0">
              <a:buNone/>
            </a:pPr>
            <a:r>
              <a:rPr kumimoji="1" lang="en-US" altLang="ja-JP" sz="7200" dirty="0"/>
              <a:t>A:</a:t>
            </a:r>
            <a:r>
              <a:rPr kumimoji="1" lang="ja-JP" altLang="en-US" sz="7200" dirty="0"/>
              <a:t>　</a:t>
            </a:r>
            <a:r>
              <a:rPr kumimoji="1" lang="en-US" altLang="ja-JP" sz="7200" dirty="0"/>
              <a:t>IC</a:t>
            </a:r>
            <a:r>
              <a:rPr kumimoji="1" lang="ja-JP" altLang="en-US" sz="7200" dirty="0"/>
              <a:t>カード</a:t>
            </a:r>
            <a:r>
              <a:rPr kumimoji="1" lang="en-US" altLang="ja-JP" sz="7200" dirty="0"/>
              <a:t>1</a:t>
            </a:r>
            <a:r>
              <a:rPr kumimoji="1" lang="ja-JP" altLang="en-US" sz="7200" dirty="0"/>
              <a:t>枚分</a:t>
            </a:r>
            <a:endParaRPr kumimoji="1" lang="en-US" altLang="ja-JP" sz="7200" dirty="0"/>
          </a:p>
          <a:p>
            <a:pPr marL="0" indent="0">
              <a:buNone/>
            </a:pPr>
            <a:r>
              <a:rPr kumimoji="1" lang="en-US" altLang="ja-JP" sz="7200" dirty="0"/>
              <a:t>B:</a:t>
            </a:r>
            <a:r>
              <a:rPr kumimoji="1" lang="ja-JP" altLang="en-US" sz="7200" dirty="0"/>
              <a:t>　スマホ</a:t>
            </a:r>
            <a:r>
              <a:rPr kumimoji="1" lang="en-US" altLang="ja-JP" sz="7200" dirty="0"/>
              <a:t>1</a:t>
            </a:r>
            <a:r>
              <a:rPr kumimoji="1" lang="ja-JP" altLang="en-US" sz="7200" dirty="0"/>
              <a:t>台分</a:t>
            </a:r>
          </a:p>
        </p:txBody>
      </p:sp>
      <p:pic>
        <p:nvPicPr>
          <p:cNvPr id="6146" name="Picture 2">
            <a:extLst>
              <a:ext uri="{FF2B5EF4-FFF2-40B4-BE49-F238E27FC236}">
                <a16:creationId xmlns:a16="http://schemas.microsoft.com/office/drawing/2014/main" id="{1D1ADD34-1DBB-DDB0-AF04-8D04210C25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2087" y="1417834"/>
            <a:ext cx="2796007" cy="256340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新しいスマートフォンのイラスト">
            <a:extLst>
              <a:ext uri="{FF2B5EF4-FFF2-40B4-BE49-F238E27FC236}">
                <a16:creationId xmlns:a16="http://schemas.microsoft.com/office/drawing/2014/main" id="{799C1661-80DA-7BA4-9E37-AB44C10E2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4351104"/>
            <a:ext cx="2016579" cy="2016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336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E28D97A-F0FD-E927-DDB5-0D94497388D0}"/>
              </a:ext>
            </a:extLst>
          </p:cNvPr>
          <p:cNvSpPr>
            <a:spLocks noGrp="1"/>
          </p:cNvSpPr>
          <p:nvPr>
            <p:ph idx="1"/>
          </p:nvPr>
        </p:nvSpPr>
        <p:spPr>
          <a:xfrm>
            <a:off x="913775" y="1058239"/>
            <a:ext cx="10500814" cy="5332287"/>
          </a:xfrm>
        </p:spPr>
        <p:txBody>
          <a:bodyPr>
            <a:normAutofit/>
          </a:bodyPr>
          <a:lstStyle/>
          <a:p>
            <a:pPr marL="0" indent="0">
              <a:buNone/>
            </a:pPr>
            <a:r>
              <a:rPr kumimoji="1" lang="ja-JP" altLang="en-US" sz="7800" dirty="0"/>
              <a:t>正解　</a:t>
            </a:r>
            <a:r>
              <a:rPr kumimoji="1" lang="en-US" altLang="ja-JP" sz="7800" dirty="0"/>
              <a:t>A</a:t>
            </a:r>
            <a:r>
              <a:rPr kumimoji="1" lang="ja-JP" altLang="en-US" sz="7800" dirty="0"/>
              <a:t>：　</a:t>
            </a:r>
            <a:r>
              <a:rPr kumimoji="1" lang="en-US" altLang="ja-JP" sz="7800" dirty="0"/>
              <a:t>IC</a:t>
            </a:r>
            <a:r>
              <a:rPr kumimoji="1" lang="ja-JP" altLang="en-US" sz="7800" dirty="0"/>
              <a:t>カード</a:t>
            </a:r>
            <a:r>
              <a:rPr kumimoji="1" lang="en-US" altLang="ja-JP" sz="7800" dirty="0"/>
              <a:t>1</a:t>
            </a:r>
            <a:r>
              <a:rPr kumimoji="1" lang="ja-JP" altLang="en-US" sz="7800" dirty="0"/>
              <a:t>枚分</a:t>
            </a:r>
            <a:endParaRPr kumimoji="1" lang="en-US" altLang="ja-JP" sz="7800" dirty="0"/>
          </a:p>
          <a:p>
            <a:pPr marL="0" indent="0">
              <a:buNone/>
            </a:pPr>
            <a:endParaRPr lang="en-US" altLang="ja-JP" sz="4700" dirty="0"/>
          </a:p>
        </p:txBody>
      </p:sp>
      <p:sp>
        <p:nvSpPr>
          <p:cNvPr id="4" name="Rectangle 2">
            <a:extLst>
              <a:ext uri="{FF2B5EF4-FFF2-40B4-BE49-F238E27FC236}">
                <a16:creationId xmlns:a16="http://schemas.microsoft.com/office/drawing/2014/main" id="{F0993B1C-66DA-1BAC-F44A-C636D38081EA}"/>
              </a:ext>
            </a:extLst>
          </p:cNvPr>
          <p:cNvSpPr>
            <a:spLocks noChangeArrowheads="1"/>
          </p:cNvSpPr>
          <p:nvPr/>
        </p:nvSpPr>
        <p:spPr bwMode="auto">
          <a:xfrm>
            <a:off x="1857910" y="3252224"/>
            <a:ext cx="8878584"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4000" b="0" i="0" u="none" strike="noStrike" cap="none" normalizeH="0" baseline="0" dirty="0">
                <a:ln>
                  <a:noFill/>
                </a:ln>
                <a:solidFill>
                  <a:srgbClr val="222222"/>
                </a:solidFill>
                <a:effectLst/>
                <a:cs typeface="Arial" panose="020B0604020202020204" pitchFamily="34" charset="0"/>
              </a:rPr>
              <a:t>海の中で魚がプラスチックを飲み込み、その魚を人間が食</a:t>
            </a:r>
            <a:r>
              <a:rPr kumimoji="0" lang="ja-JP" altLang="en-US" sz="4000" b="0" i="0" u="none" strike="noStrike" cap="none" normalizeH="0" baseline="0" dirty="0">
                <a:ln>
                  <a:noFill/>
                </a:ln>
                <a:solidFill>
                  <a:srgbClr val="222222"/>
                </a:solidFill>
                <a:effectLst/>
                <a:cs typeface="Arial" panose="020B0604020202020204" pitchFamily="34" charset="0"/>
              </a:rPr>
              <a:t>べる他、ペットボトル飲料や塩などからも微量のプラスチックを摂取していること</a:t>
            </a:r>
            <a:r>
              <a:rPr kumimoji="0" lang="ja-JP" altLang="ja-JP" sz="4000" b="0" i="0" u="none" strike="noStrike" cap="none" normalizeH="0" baseline="0" dirty="0">
                <a:ln>
                  <a:noFill/>
                </a:ln>
                <a:solidFill>
                  <a:srgbClr val="222222"/>
                </a:solidFill>
                <a:effectLst/>
                <a:cs typeface="Arial" panose="020B0604020202020204" pitchFamily="34" charset="0"/>
              </a:rPr>
              <a:t>になります</a:t>
            </a:r>
            <a:r>
              <a:rPr kumimoji="0" lang="ja-JP" altLang="ja-JP" sz="4000" b="0" i="0" u="none" strike="noStrike" cap="none" normalizeH="0" baseline="0" dirty="0">
                <a:ln>
                  <a:noFill/>
                </a:ln>
                <a:solidFill>
                  <a:schemeClr val="tx1"/>
                </a:solidFill>
                <a:effectLst/>
              </a:rPr>
              <a:t> </a:t>
            </a:r>
            <a:r>
              <a:rPr kumimoji="0" lang="ja-JP" altLang="en-US" sz="40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ja-JP" sz="2400" dirty="0"/>
              <a:t>					</a:t>
            </a:r>
            <a:r>
              <a:rPr lang="ja-JP" altLang="en-US" sz="2400" dirty="0"/>
              <a:t>　　　</a:t>
            </a:r>
            <a:r>
              <a:rPr lang="ja-JP" altLang="en-US" sz="2200" dirty="0"/>
              <a:t>＊出典　ニューカッスル大学</a:t>
            </a:r>
            <a:r>
              <a:rPr kumimoji="0" lang="ja-JP" altLang="en-US" sz="2200" b="0" i="0" u="none" strike="noStrike" cap="none" normalizeH="0" baseline="0" dirty="0">
                <a:ln>
                  <a:noFill/>
                </a:ln>
                <a:solidFill>
                  <a:schemeClr val="tx1"/>
                </a:solidFill>
                <a:effectLst/>
              </a:rPr>
              <a:t>　</a:t>
            </a:r>
            <a:endParaRPr kumimoji="0" lang="ja-JP" altLang="ja-JP" sz="2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087408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004C0F0-0D37-F52D-C175-5DE56C44D1F6}"/>
              </a:ext>
            </a:extLst>
          </p:cNvPr>
          <p:cNvSpPr>
            <a:spLocks noGrp="1"/>
          </p:cNvSpPr>
          <p:nvPr>
            <p:ph idx="1"/>
          </p:nvPr>
        </p:nvSpPr>
        <p:spPr>
          <a:xfrm>
            <a:off x="913774" y="1154742"/>
            <a:ext cx="10364452" cy="4228916"/>
          </a:xfrm>
        </p:spPr>
        <p:txBody>
          <a:bodyPr>
            <a:noAutofit/>
          </a:bodyPr>
          <a:lstStyle/>
          <a:p>
            <a:pPr marL="0" indent="0">
              <a:buNone/>
            </a:pPr>
            <a:r>
              <a:rPr lang="en-US" altLang="ja-JP" sz="7200" dirty="0"/>
              <a:t>Q8:</a:t>
            </a:r>
            <a:r>
              <a:rPr lang="ja-JP" altLang="en-US" sz="7200" dirty="0"/>
              <a:t>　では海の環境を守るためにあなたができることはなに？</a:t>
            </a:r>
            <a:endParaRPr kumimoji="1" lang="ja-JP" altLang="en-US" sz="7200" dirty="0"/>
          </a:p>
        </p:txBody>
      </p:sp>
    </p:spTree>
    <p:extLst>
      <p:ext uri="{BB962C8B-B14F-4D97-AF65-F5344CB8AC3E}">
        <p14:creationId xmlns:p14="http://schemas.microsoft.com/office/powerpoint/2010/main" val="2553212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6573C49-2AC9-FE5F-E54D-6EF6DCB86A5E}"/>
              </a:ext>
            </a:extLst>
          </p:cNvPr>
          <p:cNvSpPr>
            <a:spLocks noGrp="1"/>
          </p:cNvSpPr>
          <p:nvPr>
            <p:ph idx="1"/>
          </p:nvPr>
        </p:nvSpPr>
        <p:spPr/>
        <p:txBody>
          <a:bodyPr>
            <a:normAutofit fontScale="85000" lnSpcReduction="10000"/>
          </a:bodyPr>
          <a:lstStyle/>
          <a:p>
            <a:pPr marL="0" indent="0">
              <a:buNone/>
            </a:pPr>
            <a:r>
              <a:rPr kumimoji="1" lang="ja-JP" altLang="en-US" sz="8000" dirty="0"/>
              <a:t>自由回答　</a:t>
            </a:r>
            <a:endParaRPr kumimoji="1" lang="en-US" altLang="ja-JP" sz="8000"/>
          </a:p>
          <a:p>
            <a:pPr marL="0" indent="0">
              <a:buNone/>
            </a:pPr>
            <a:r>
              <a:rPr kumimoji="1" lang="ja-JP" altLang="en-US" sz="8000"/>
              <a:t>皆さんで考えてみてください。</a:t>
            </a:r>
            <a:endParaRPr kumimoji="1" lang="ja-JP" altLang="en-US" sz="8000" dirty="0"/>
          </a:p>
        </p:txBody>
      </p:sp>
    </p:spTree>
    <p:extLst>
      <p:ext uri="{BB962C8B-B14F-4D97-AF65-F5344CB8AC3E}">
        <p14:creationId xmlns:p14="http://schemas.microsoft.com/office/powerpoint/2010/main" val="1038879706"/>
      </p:ext>
    </p:extLst>
  </p:cSld>
  <p:clrMapOvr>
    <a:masterClrMapping/>
  </p:clrMapOvr>
</p:sld>
</file>

<file path=ppt/theme/theme1.xml><?xml version="1.0" encoding="utf-8"?>
<a:theme xmlns:a="http://schemas.openxmlformats.org/drawingml/2006/main" name="しずく">
  <a:themeElements>
    <a:clrScheme name="しずく">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しず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しず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TM04033925[[fn=しずく]]</Template>
  <TotalTime>1743</TotalTime>
  <Words>807</Words>
  <Application>Microsoft Macintosh PowerPoint</Application>
  <PresentationFormat>ワイド画面</PresentationFormat>
  <Paragraphs>69</Paragraphs>
  <Slides>22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22</vt:i4>
      </vt:variant>
    </vt:vector>
  </HeadingPairs>
  <TitlesOfParts>
    <vt:vector size="31" baseType="lpstr">
      <vt:lpstr>Hiragino Sans</vt:lpstr>
      <vt:lpstr>Lato</vt:lpstr>
      <vt:lpstr>Libre Franklin</vt:lpstr>
      <vt:lpstr>ＭＳ Ｐゴシック</vt:lpstr>
      <vt:lpstr>ヒラギノ角ゴ Pro</vt:lpstr>
      <vt:lpstr>Arial</vt:lpstr>
      <vt:lpstr>Times New Roman</vt:lpstr>
      <vt:lpstr>Tw Cen MT</vt:lpstr>
      <vt:lpstr>しずく</vt:lpstr>
      <vt:lpstr>海のプラスチックごみ</vt:lpstr>
      <vt:lpstr>PowerPoint プレゼンテーション</vt:lpstr>
      <vt:lpstr>PowerPoint プレゼンテーション</vt:lpstr>
      <vt:lpstr>正解</vt:lpstr>
      <vt:lpstr>PowerPoint プレゼンテーション</vt:lpstr>
      <vt:lpstr>正解　　　　　　ハワイ沖</vt:lpstr>
      <vt:lpstr>PowerPoint プレゼンテーション</vt:lpstr>
      <vt:lpstr>正解</vt:lpstr>
      <vt:lpstr>PowerPoint プレゼンテーション</vt:lpstr>
      <vt:lpstr>PowerPoint プレゼンテーション</vt:lpstr>
      <vt:lpstr>正解</vt:lpstr>
      <vt:lpstr>PowerPoint プレゼンテーション</vt:lpstr>
      <vt:lpstr>PowerPoint プレゼンテーション</vt:lpstr>
      <vt:lpstr>正解</vt:lpstr>
      <vt:lpstr>PowerPoint プレゼンテーション</vt:lpstr>
      <vt:lpstr>PowerPoint プレゼンテーション</vt:lpstr>
      <vt:lpstr>正解</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海のプラスチック ごみ</dc:title>
  <dc:creator>永井 真美</dc:creator>
  <cp:lastModifiedBy>Microsoft Office User</cp:lastModifiedBy>
  <cp:revision>4</cp:revision>
  <cp:lastPrinted>2023-06-15T08:06:04Z</cp:lastPrinted>
  <dcterms:created xsi:type="dcterms:W3CDTF">2023-02-24T05:14:14Z</dcterms:created>
  <dcterms:modified xsi:type="dcterms:W3CDTF">2023-06-16T03:02:11Z</dcterms:modified>
</cp:coreProperties>
</file>