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2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56058311-0DA4-44F5-86D1-7F5F80DE1C5C}">
          <p14:sldIdLst>
            <p14:sldId id="256"/>
            <p14:sldId id="259"/>
            <p14:sldId id="257"/>
            <p14:sldId id="262"/>
            <p14:sldId id="263"/>
            <p14:sldId id="264"/>
            <p14:sldId id="265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E385A-EA12-46FE-A8C4-27E403DC5583}" type="datetimeFigureOut">
              <a:rPr kumimoji="1" lang="ja-JP" altLang="en-US" smtClean="0"/>
              <a:t>2015/1/17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DB42A-07B5-44CE-98B1-1FEBC8CBB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1722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E385A-EA12-46FE-A8C4-27E403DC5583}" type="datetimeFigureOut">
              <a:rPr kumimoji="1" lang="ja-JP" altLang="en-US" smtClean="0"/>
              <a:t>2015/1/17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DB42A-07B5-44CE-98B1-1FEBC8CBB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7029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E385A-EA12-46FE-A8C4-27E403DC5583}" type="datetimeFigureOut">
              <a:rPr kumimoji="1" lang="ja-JP" altLang="en-US" smtClean="0"/>
              <a:t>2015/1/17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DB42A-07B5-44CE-98B1-1FEBC8CBB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19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E385A-EA12-46FE-A8C4-27E403DC5583}" type="datetimeFigureOut">
              <a:rPr kumimoji="1" lang="ja-JP" altLang="en-US" smtClean="0"/>
              <a:t>2015/1/17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DB42A-07B5-44CE-98B1-1FEBC8CBB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6739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E385A-EA12-46FE-A8C4-27E403DC5583}" type="datetimeFigureOut">
              <a:rPr kumimoji="1" lang="ja-JP" altLang="en-US" smtClean="0"/>
              <a:t>2015/1/17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DB42A-07B5-44CE-98B1-1FEBC8CBB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4829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E385A-EA12-46FE-A8C4-27E403DC5583}" type="datetimeFigureOut">
              <a:rPr kumimoji="1" lang="ja-JP" altLang="en-US" smtClean="0"/>
              <a:t>2015/1/17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DB42A-07B5-44CE-98B1-1FEBC8CBB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4581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E385A-EA12-46FE-A8C4-27E403DC5583}" type="datetimeFigureOut">
              <a:rPr kumimoji="1" lang="ja-JP" altLang="en-US" smtClean="0"/>
              <a:t>2015/1/17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DB42A-07B5-44CE-98B1-1FEBC8CBB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344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E385A-EA12-46FE-A8C4-27E403DC5583}" type="datetimeFigureOut">
              <a:rPr kumimoji="1" lang="ja-JP" altLang="en-US" smtClean="0"/>
              <a:t>2015/1/17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DB42A-07B5-44CE-98B1-1FEBC8CBB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4334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E385A-EA12-46FE-A8C4-27E403DC5583}" type="datetimeFigureOut">
              <a:rPr kumimoji="1" lang="ja-JP" altLang="en-US" smtClean="0"/>
              <a:t>2015/1/17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DB42A-07B5-44CE-98B1-1FEBC8CBB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723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E385A-EA12-46FE-A8C4-27E403DC5583}" type="datetimeFigureOut">
              <a:rPr kumimoji="1" lang="ja-JP" altLang="en-US" smtClean="0"/>
              <a:t>2015/1/17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DB42A-07B5-44CE-98B1-1FEBC8CBB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73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E385A-EA12-46FE-A8C4-27E403DC5583}" type="datetimeFigureOut">
              <a:rPr kumimoji="1" lang="ja-JP" altLang="en-US" smtClean="0"/>
              <a:t>2015/1/17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DB42A-07B5-44CE-98B1-1FEBC8CBB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24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E385A-EA12-46FE-A8C4-27E403DC5583}" type="datetimeFigureOut">
              <a:rPr kumimoji="1" lang="ja-JP" altLang="en-US" smtClean="0"/>
              <a:t>2015/1/17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DB42A-07B5-44CE-98B1-1FEBC8CBB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335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東京</a:t>
            </a:r>
            <a:r>
              <a:rPr kumimoji="1" lang="en-US" altLang="ja-JP" dirty="0" smtClean="0"/>
              <a:t>2020</a:t>
            </a:r>
            <a:r>
              <a:rPr kumimoji="1" lang="ja-JP" altLang="en-US" dirty="0" smtClean="0"/>
              <a:t>へ向けて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929606"/>
            <a:ext cx="3352800" cy="386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3347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393338" y="332658"/>
            <a:ext cx="8062630" cy="793674"/>
          </a:xfrm>
        </p:spPr>
        <p:txBody>
          <a:bodyPr>
            <a:normAutofit fontScale="90000"/>
          </a:bodyPr>
          <a:lstStyle/>
          <a:p>
            <a:r>
              <a:rPr kumimoji="1" lang="ja-JP" altLang="en-US" sz="2400" dirty="0" smtClean="0"/>
              <a:t>　　　　２０２０　東京オリンピック・パラリンピック</a:t>
            </a:r>
            <a:r>
              <a:rPr kumimoji="1" lang="en-US" altLang="ja-JP" sz="2400" dirty="0" smtClean="0"/>
              <a:t/>
            </a:r>
            <a:br>
              <a:rPr kumimoji="1" lang="en-US" altLang="ja-JP" sz="2400" dirty="0" smtClean="0"/>
            </a:br>
            <a:r>
              <a:rPr kumimoji="1" lang="ja-JP" altLang="en-US" sz="2400" dirty="0" smtClean="0"/>
              <a:t>役員活動計画</a:t>
            </a:r>
            <a:endParaRPr kumimoji="1" lang="ja-JP" altLang="en-US" sz="2400" dirty="0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755576" y="1412776"/>
            <a:ext cx="8136904" cy="5040560"/>
          </a:xfrm>
        </p:spPr>
        <p:txBody>
          <a:bodyPr>
            <a:normAutofit fontScale="77500" lnSpcReduction="20000"/>
          </a:bodyPr>
          <a:lstStyle/>
          <a:p>
            <a:pPr marL="457200" indent="-457200" algn="l">
              <a:buAutoNum type="circleNumDbPlain"/>
            </a:pPr>
            <a:r>
              <a:rPr lang="en-US" altLang="ja-JP" sz="2100" dirty="0" smtClean="0">
                <a:latin typeface="+mj-lt"/>
              </a:rPr>
              <a:t>2020</a:t>
            </a:r>
            <a:r>
              <a:rPr lang="ja-JP" altLang="en-US" sz="2100" dirty="0" smtClean="0">
                <a:latin typeface="+mj-lt"/>
              </a:rPr>
              <a:t>年 </a:t>
            </a:r>
            <a:r>
              <a:rPr lang="en-US" altLang="ja-JP" sz="2100" dirty="0" smtClean="0">
                <a:latin typeface="+mj-lt"/>
              </a:rPr>
              <a:t>Tokyo Olympic </a:t>
            </a:r>
            <a:r>
              <a:rPr lang="ja-JP" altLang="en-US" sz="2100" dirty="0" smtClean="0">
                <a:latin typeface="+mj-lt"/>
              </a:rPr>
              <a:t>に向けて、</a:t>
            </a:r>
            <a:r>
              <a:rPr lang="en-US" altLang="ja-JP" sz="2100" dirty="0" smtClean="0">
                <a:latin typeface="+mj-lt"/>
              </a:rPr>
              <a:t>2015</a:t>
            </a:r>
            <a:r>
              <a:rPr lang="ja-JP" altLang="en-US" sz="2100" dirty="0" smtClean="0">
                <a:latin typeface="+mj-lt"/>
              </a:rPr>
              <a:t>年度より準備活動事業計画を作成し国内開催</a:t>
            </a:r>
            <a:endParaRPr lang="en-US" altLang="ja-JP" sz="2100" dirty="0" smtClean="0">
              <a:latin typeface="+mj-lt"/>
            </a:endParaRPr>
          </a:p>
          <a:p>
            <a:pPr algn="l"/>
            <a:r>
              <a:rPr lang="en-US" altLang="ja-JP" sz="2100" dirty="0">
                <a:latin typeface="+mj-lt"/>
              </a:rPr>
              <a:t> </a:t>
            </a:r>
            <a:r>
              <a:rPr lang="en-US" altLang="ja-JP" sz="2100" dirty="0" smtClean="0">
                <a:latin typeface="+mj-lt"/>
              </a:rPr>
              <a:t>          </a:t>
            </a:r>
            <a:r>
              <a:rPr lang="ja-JP" altLang="en-US" sz="2100" dirty="0" smtClean="0">
                <a:latin typeface="+mj-lt"/>
              </a:rPr>
              <a:t>され</a:t>
            </a:r>
            <a:r>
              <a:rPr lang="en-US" altLang="ja-JP" sz="2100" dirty="0" smtClean="0">
                <a:latin typeface="+mj-lt"/>
              </a:rPr>
              <a:t> </a:t>
            </a:r>
            <a:r>
              <a:rPr lang="ja-JP" altLang="en-US" sz="2100" dirty="0" smtClean="0">
                <a:latin typeface="+mj-lt"/>
              </a:rPr>
              <a:t>る国際レース及び海外で開催されるレースに役員として派遣し、運営役員のスキル</a:t>
            </a:r>
            <a:endParaRPr lang="en-US" altLang="ja-JP" sz="2100" dirty="0" smtClean="0">
              <a:latin typeface="+mj-lt"/>
            </a:endParaRPr>
          </a:p>
          <a:p>
            <a:pPr algn="l"/>
            <a:r>
              <a:rPr lang="en-US" altLang="ja-JP" sz="2100" dirty="0">
                <a:latin typeface="+mj-lt"/>
              </a:rPr>
              <a:t> </a:t>
            </a:r>
            <a:r>
              <a:rPr lang="en-US" altLang="ja-JP" sz="2100" dirty="0" smtClean="0">
                <a:latin typeface="+mj-lt"/>
              </a:rPr>
              <a:t>          </a:t>
            </a:r>
            <a:r>
              <a:rPr lang="ja-JP" altLang="en-US" sz="2100" dirty="0" smtClean="0">
                <a:latin typeface="+mj-lt"/>
              </a:rPr>
              <a:t>アップと国際レースの認識を高める。</a:t>
            </a:r>
            <a:endParaRPr lang="en-US" altLang="ja-JP" sz="2100" dirty="0" smtClean="0">
              <a:latin typeface="+mj-lt"/>
            </a:endParaRPr>
          </a:p>
          <a:p>
            <a:pPr marL="457200" indent="-457200" algn="l">
              <a:buAutoNum type="circleNumDbPlain"/>
            </a:pPr>
            <a:endParaRPr lang="en-US" altLang="ja-JP" sz="2100" dirty="0" smtClean="0">
              <a:latin typeface="+mj-lt"/>
            </a:endParaRPr>
          </a:p>
          <a:p>
            <a:pPr marL="457200" indent="-457200" algn="l">
              <a:buAutoNum type="circleNumDbPlain" startAt="2"/>
            </a:pPr>
            <a:r>
              <a:rPr lang="en-US" altLang="ja-JP" sz="2100" dirty="0" smtClean="0">
                <a:latin typeface="+mj-lt"/>
              </a:rPr>
              <a:t>IRO</a:t>
            </a:r>
            <a:r>
              <a:rPr lang="ja-JP" altLang="en-US" sz="2100" dirty="0" smtClean="0">
                <a:latin typeface="+mj-lt"/>
              </a:rPr>
              <a:t>・</a:t>
            </a:r>
            <a:r>
              <a:rPr lang="en-US" altLang="ja-JP" sz="2100" dirty="0" smtClean="0">
                <a:latin typeface="+mj-lt"/>
              </a:rPr>
              <a:t>IM</a:t>
            </a:r>
            <a:r>
              <a:rPr lang="ja-JP" altLang="en-US" sz="2100" dirty="0" smtClean="0">
                <a:latin typeface="+mj-lt"/>
              </a:rPr>
              <a:t>資格者を複数名要請し、そのメンバーと地元及びクラス協会役員をコアに</a:t>
            </a:r>
            <a:r>
              <a:rPr lang="en-US" altLang="ja-JP" sz="2100" dirty="0" smtClean="0">
                <a:latin typeface="+mj-lt"/>
              </a:rPr>
              <a:t>2015</a:t>
            </a:r>
            <a:r>
              <a:rPr lang="ja-JP" altLang="en-US" sz="2100" dirty="0" smtClean="0">
                <a:latin typeface="+mj-lt"/>
              </a:rPr>
              <a:t>年度以降の国内レース運営にあたる。</a:t>
            </a:r>
            <a:endParaRPr lang="en-US" altLang="ja-JP" sz="2100" dirty="0" smtClean="0">
              <a:latin typeface="+mj-lt"/>
            </a:endParaRPr>
          </a:p>
          <a:p>
            <a:pPr algn="l"/>
            <a:endParaRPr lang="en-US" altLang="ja-JP" sz="2100" dirty="0" smtClean="0">
              <a:latin typeface="+mj-lt"/>
            </a:endParaRPr>
          </a:p>
          <a:p>
            <a:pPr marL="457200" indent="-457200" algn="l">
              <a:buAutoNum type="circleNumDbPlain" startAt="3"/>
            </a:pPr>
            <a:r>
              <a:rPr lang="ja-JP" altLang="en-US" sz="2100" dirty="0" smtClean="0">
                <a:latin typeface="+mj-lt"/>
              </a:rPr>
              <a:t>活動資金については、</a:t>
            </a:r>
            <a:r>
              <a:rPr lang="en-US" altLang="ja-JP" sz="2100" dirty="0" smtClean="0">
                <a:latin typeface="+mj-lt"/>
              </a:rPr>
              <a:t>JOC</a:t>
            </a:r>
            <a:r>
              <a:rPr lang="ja-JP" altLang="en-US" sz="2100" dirty="0" smtClean="0">
                <a:latin typeface="+mj-lt"/>
              </a:rPr>
              <a:t>及びオリンピック組織委員会の予算で補われ、</a:t>
            </a:r>
            <a:r>
              <a:rPr lang="en-US" altLang="ja-JP" sz="2100" dirty="0" smtClean="0">
                <a:latin typeface="+mj-lt"/>
              </a:rPr>
              <a:t>2015</a:t>
            </a:r>
            <a:r>
              <a:rPr lang="ja-JP" altLang="en-US" sz="2100" dirty="0" smtClean="0">
                <a:latin typeface="+mj-lt"/>
              </a:rPr>
              <a:t>年度より</a:t>
            </a:r>
            <a:endParaRPr lang="en-US" altLang="ja-JP" sz="2100" dirty="0" smtClean="0">
              <a:latin typeface="+mj-lt"/>
            </a:endParaRPr>
          </a:p>
          <a:p>
            <a:pPr algn="l"/>
            <a:r>
              <a:rPr lang="en-US" altLang="ja-JP" sz="2100" dirty="0">
                <a:latin typeface="+mj-lt"/>
              </a:rPr>
              <a:t> </a:t>
            </a:r>
            <a:r>
              <a:rPr lang="en-US" altLang="ja-JP" sz="2100" dirty="0" smtClean="0">
                <a:latin typeface="+mj-lt"/>
              </a:rPr>
              <a:t>         </a:t>
            </a:r>
            <a:r>
              <a:rPr lang="ja-JP" altLang="en-US" sz="2100" dirty="0" smtClean="0">
                <a:latin typeface="+mj-lt"/>
              </a:rPr>
              <a:t>予算化される。</a:t>
            </a:r>
            <a:endParaRPr lang="en-US" altLang="ja-JP" sz="2100" dirty="0" smtClean="0">
              <a:latin typeface="+mj-lt"/>
            </a:endParaRPr>
          </a:p>
          <a:p>
            <a:pPr algn="l"/>
            <a:endParaRPr lang="en-US" altLang="ja-JP" sz="2100" dirty="0" smtClean="0">
              <a:latin typeface="+mj-lt"/>
            </a:endParaRPr>
          </a:p>
          <a:p>
            <a:pPr marL="457200" indent="-457200" algn="l">
              <a:buAutoNum type="circleNumDbPlain" startAt="4"/>
            </a:pPr>
            <a:r>
              <a:rPr lang="ja-JP" altLang="en-US" sz="2100" dirty="0" smtClean="0">
                <a:latin typeface="+mj-lt"/>
              </a:rPr>
              <a:t>運営備品・計測用具は大会ごとに揃えるのではなく、委員会で準備し大会ごとの支出を</a:t>
            </a:r>
            <a:endParaRPr lang="en-US" altLang="ja-JP" sz="2100" dirty="0" smtClean="0">
              <a:latin typeface="+mj-lt"/>
            </a:endParaRPr>
          </a:p>
          <a:p>
            <a:pPr algn="l"/>
            <a:r>
              <a:rPr lang="ja-JP" altLang="en-US" sz="2100" dirty="0">
                <a:latin typeface="+mj-lt"/>
              </a:rPr>
              <a:t>　</a:t>
            </a:r>
            <a:r>
              <a:rPr lang="ja-JP" altLang="en-US" sz="2100" dirty="0" smtClean="0">
                <a:latin typeface="+mj-lt"/>
              </a:rPr>
              <a:t>　　 できるだけ軽減していく。（管理は委員会で一括管理）</a:t>
            </a:r>
            <a:endParaRPr lang="en-US" altLang="ja-JP" sz="2100" dirty="0" smtClean="0">
              <a:latin typeface="+mj-lt"/>
            </a:endParaRPr>
          </a:p>
          <a:p>
            <a:pPr algn="l"/>
            <a:endParaRPr lang="en-US" altLang="ja-JP" sz="2100" dirty="0" smtClean="0">
              <a:latin typeface="+mj-lt"/>
            </a:endParaRPr>
          </a:p>
          <a:p>
            <a:pPr marL="457200" indent="-457200" algn="l">
              <a:buAutoNum type="circleNumDbPlain" startAt="5"/>
            </a:pPr>
            <a:r>
              <a:rPr lang="en-US" altLang="ja-JP" sz="2100" dirty="0" smtClean="0">
                <a:latin typeface="+mj-lt"/>
              </a:rPr>
              <a:t>2015</a:t>
            </a:r>
            <a:r>
              <a:rPr lang="ja-JP" altLang="en-US" sz="2100" dirty="0" smtClean="0">
                <a:latin typeface="+mj-lt"/>
              </a:rPr>
              <a:t>年より</a:t>
            </a:r>
            <a:r>
              <a:rPr lang="en-US" altLang="ja-JP" sz="2100" dirty="0" smtClean="0">
                <a:latin typeface="+mj-lt"/>
              </a:rPr>
              <a:t>2018</a:t>
            </a:r>
            <a:r>
              <a:rPr lang="ja-JP" altLang="en-US" sz="2100" dirty="0" smtClean="0">
                <a:latin typeface="+mj-lt"/>
              </a:rPr>
              <a:t>年まではできる限り国外でレース運営経験を積み</a:t>
            </a:r>
            <a:r>
              <a:rPr lang="en-US" altLang="ja-JP" sz="2100" dirty="0" smtClean="0">
                <a:latin typeface="+mj-lt"/>
              </a:rPr>
              <a:t>2019</a:t>
            </a:r>
            <a:r>
              <a:rPr lang="ja-JP" altLang="en-US" sz="2100" dirty="0" smtClean="0">
                <a:latin typeface="+mj-lt"/>
              </a:rPr>
              <a:t>年は国内で開催される国際レースの実施を中心に行う。</a:t>
            </a:r>
            <a:endParaRPr lang="en-US" altLang="ja-JP" sz="2100" dirty="0" smtClean="0">
              <a:latin typeface="+mj-lt"/>
            </a:endParaRPr>
          </a:p>
          <a:p>
            <a:pPr algn="l"/>
            <a:endParaRPr lang="en-US" altLang="ja-JP" sz="2100" dirty="0" smtClean="0">
              <a:latin typeface="+mj-lt"/>
            </a:endParaRPr>
          </a:p>
          <a:p>
            <a:pPr algn="l"/>
            <a:endParaRPr lang="en-US" altLang="ja-JP" sz="2000" dirty="0" smtClean="0">
              <a:latin typeface="+mj-lt"/>
            </a:endParaRPr>
          </a:p>
          <a:p>
            <a:pPr algn="l"/>
            <a:endParaRPr lang="en-US" altLang="ja-JP" sz="2000" dirty="0" smtClean="0">
              <a:latin typeface="+mj-lt"/>
            </a:endParaRPr>
          </a:p>
          <a:p>
            <a:pPr algn="l"/>
            <a:endParaRPr lang="en-US" altLang="ja-JP" sz="2000" dirty="0" smtClean="0"/>
          </a:p>
          <a:p>
            <a:pPr algn="l"/>
            <a:r>
              <a:rPr lang="ja-JP" altLang="en-US" sz="2000" dirty="0" smtClean="0"/>
              <a:t>　</a:t>
            </a:r>
            <a:endParaRPr kumimoji="1" lang="ja-JP" altLang="en-US" sz="2000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34243"/>
            <a:ext cx="686736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 descr="C:\Users\oba\AppData\Local\Microsoft\Windows\Temporary Internet Files\Content.IE5\2MI2QZWN\jsa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338" y="561981"/>
            <a:ext cx="1412156" cy="336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659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393338" y="332658"/>
            <a:ext cx="8062630" cy="793674"/>
          </a:xfrm>
        </p:spPr>
        <p:txBody>
          <a:bodyPr>
            <a:normAutofit fontScale="90000"/>
          </a:bodyPr>
          <a:lstStyle/>
          <a:p>
            <a:r>
              <a:rPr kumimoji="1" lang="ja-JP" altLang="en-US" sz="2400" dirty="0" smtClean="0"/>
              <a:t>　　　　２０２０東京オリンピック</a:t>
            </a:r>
            <a:r>
              <a:rPr lang="ja-JP" altLang="en-US" sz="2400" dirty="0" smtClean="0"/>
              <a:t>・パラリンピック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kumimoji="1" lang="ja-JP" altLang="en-US" sz="2400" dirty="0" smtClean="0"/>
              <a:t>準備年度基本計画</a:t>
            </a:r>
            <a:endParaRPr kumimoji="1" lang="ja-JP" altLang="en-US" sz="2400" dirty="0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539552" y="1268760"/>
            <a:ext cx="8136904" cy="504056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2000" dirty="0" smtClean="0"/>
              <a:t>★　</a:t>
            </a:r>
            <a:r>
              <a:rPr kumimoji="1" lang="en-US" altLang="ja-JP" sz="2000" dirty="0" smtClean="0"/>
              <a:t>2015</a:t>
            </a:r>
            <a:r>
              <a:rPr kumimoji="1" lang="ja-JP" altLang="en-US" sz="2000" dirty="0" smtClean="0"/>
              <a:t>年　海外レース及び国内開催国際レースにおいてレース運営役員</a:t>
            </a:r>
            <a:endParaRPr kumimoji="1" lang="en-US" altLang="ja-JP" sz="2000" dirty="0" smtClean="0"/>
          </a:p>
          <a:p>
            <a:pPr algn="l"/>
            <a:r>
              <a:rPr kumimoji="1" lang="ja-JP" altLang="en-US" sz="2000" dirty="0" smtClean="0"/>
              <a:t>　　                  派遣と組織の確立。</a:t>
            </a:r>
            <a:r>
              <a:rPr kumimoji="1" lang="en-US" altLang="ja-JP" sz="2000" dirty="0" smtClean="0"/>
              <a:t>IRO</a:t>
            </a:r>
            <a:r>
              <a:rPr kumimoji="1" lang="ja-JP" altLang="en-US" sz="2000" dirty="0" smtClean="0"/>
              <a:t>・</a:t>
            </a:r>
            <a:r>
              <a:rPr kumimoji="1" lang="en-US" altLang="ja-JP" sz="2000" dirty="0" smtClean="0"/>
              <a:t>IM</a:t>
            </a:r>
            <a:r>
              <a:rPr lang="ja-JP" altLang="en-US" sz="2000" dirty="0" smtClean="0"/>
              <a:t>資格者増員の斡旋。</a:t>
            </a:r>
            <a:r>
              <a:rPr kumimoji="1" lang="ja-JP" altLang="en-US" sz="2000" dirty="0" smtClean="0"/>
              <a:t>　　</a:t>
            </a:r>
            <a:endParaRPr kumimoji="1" lang="en-US" altLang="ja-JP" sz="2000" dirty="0" smtClean="0"/>
          </a:p>
          <a:p>
            <a:pPr algn="l"/>
            <a:r>
              <a:rPr lang="ja-JP" altLang="en-US" sz="2000" dirty="0" smtClean="0"/>
              <a:t>★　</a:t>
            </a:r>
            <a:r>
              <a:rPr lang="en-US" altLang="ja-JP" sz="2000" dirty="0" smtClean="0"/>
              <a:t>2016</a:t>
            </a:r>
            <a:r>
              <a:rPr lang="ja-JP" altLang="en-US" sz="2000" dirty="0" smtClean="0"/>
              <a:t>年　</a:t>
            </a:r>
            <a:r>
              <a:rPr lang="ja-JP" altLang="en-US" sz="2000" dirty="0"/>
              <a:t>海外レース及び国内開催国際レースにおいてレース運営</a:t>
            </a:r>
            <a:r>
              <a:rPr lang="ja-JP" altLang="en-US" sz="2000" dirty="0" smtClean="0"/>
              <a:t>役員</a:t>
            </a:r>
            <a:endParaRPr lang="en-US" altLang="ja-JP" sz="2000" dirty="0" smtClean="0"/>
          </a:p>
          <a:p>
            <a:pPr algn="l"/>
            <a:r>
              <a:rPr lang="ja-JP" altLang="en-US" sz="2000" dirty="0"/>
              <a:t>　</a:t>
            </a:r>
            <a:r>
              <a:rPr lang="ja-JP" altLang="en-US" sz="2000" dirty="0" smtClean="0"/>
              <a:t>　　　　　　　派遣及び海外役員によるセミナー・クリニック等を実施。</a:t>
            </a:r>
            <a:r>
              <a:rPr lang="en-US" altLang="ja-JP" sz="2000" dirty="0"/>
              <a:t> </a:t>
            </a:r>
            <a:endParaRPr lang="en-US" altLang="ja-JP" sz="2000" dirty="0" smtClean="0"/>
          </a:p>
          <a:p>
            <a:pPr algn="l"/>
            <a:r>
              <a:rPr lang="ja-JP" altLang="en-US" sz="2000" dirty="0"/>
              <a:t>　</a:t>
            </a:r>
            <a:r>
              <a:rPr lang="ja-JP" altLang="en-US" sz="2000" dirty="0" smtClean="0"/>
              <a:t>　　　　　　　 </a:t>
            </a:r>
            <a:r>
              <a:rPr lang="en-US" altLang="ja-JP" sz="2000" dirty="0" smtClean="0"/>
              <a:t>IRO</a:t>
            </a:r>
            <a:r>
              <a:rPr lang="ja-JP" altLang="en-US" sz="2000" dirty="0"/>
              <a:t>・</a:t>
            </a:r>
            <a:r>
              <a:rPr lang="en-US" altLang="ja-JP" sz="2000" dirty="0"/>
              <a:t>IM</a:t>
            </a:r>
            <a:r>
              <a:rPr lang="ja-JP" altLang="en-US" sz="2000" dirty="0" smtClean="0"/>
              <a:t>資格者増員の斡旋。 </a:t>
            </a:r>
            <a:r>
              <a:rPr lang="ja-JP" altLang="en-US" sz="2000" dirty="0"/>
              <a:t>　</a:t>
            </a:r>
            <a:r>
              <a:rPr lang="ja-JP" altLang="en-US" sz="2000" dirty="0" smtClean="0"/>
              <a:t>　　　　　　　　　　　　　　 </a:t>
            </a:r>
            <a:endParaRPr lang="en-US" altLang="ja-JP" sz="2000" dirty="0" smtClean="0"/>
          </a:p>
          <a:p>
            <a:pPr algn="l"/>
            <a:r>
              <a:rPr kumimoji="1" lang="ja-JP" altLang="en-US" sz="2000" dirty="0" smtClean="0"/>
              <a:t>★　</a:t>
            </a:r>
            <a:r>
              <a:rPr kumimoji="1" lang="en-US" altLang="ja-JP" sz="2000" dirty="0" smtClean="0"/>
              <a:t>2017</a:t>
            </a:r>
            <a:r>
              <a:rPr kumimoji="1" lang="ja-JP" altLang="en-US" sz="2000" dirty="0" smtClean="0"/>
              <a:t>年　</a:t>
            </a:r>
            <a:r>
              <a:rPr lang="ja-JP" altLang="en-US" sz="2000" dirty="0" smtClean="0"/>
              <a:t>海外レース及び国内開催国際レースにおいてレース運営役員</a:t>
            </a:r>
            <a:endParaRPr lang="en-US" altLang="ja-JP" sz="2000" dirty="0" smtClean="0"/>
          </a:p>
          <a:p>
            <a:pPr algn="l"/>
            <a:r>
              <a:rPr lang="ja-JP" altLang="en-US" sz="2000" dirty="0" smtClean="0"/>
              <a:t>　　　　　　　　派遣及び海外役員によるセミナー・クリニック等を実施。</a:t>
            </a:r>
            <a:r>
              <a:rPr lang="en-US" altLang="ja-JP" sz="2000" dirty="0"/>
              <a:t> </a:t>
            </a:r>
            <a:endParaRPr lang="en-US" altLang="ja-JP" sz="2000" dirty="0" smtClean="0"/>
          </a:p>
          <a:p>
            <a:pPr algn="l"/>
            <a:r>
              <a:rPr lang="en-US" altLang="ja-JP" sz="2000" dirty="0"/>
              <a:t> </a:t>
            </a:r>
            <a:r>
              <a:rPr lang="en-US" altLang="ja-JP" sz="2000" dirty="0" smtClean="0"/>
              <a:t>                      </a:t>
            </a:r>
            <a:r>
              <a:rPr lang="ja-JP" altLang="en-US" sz="2000" dirty="0"/>
              <a:t> </a:t>
            </a:r>
            <a:r>
              <a:rPr lang="en-US" altLang="ja-JP" sz="2000" dirty="0" smtClean="0"/>
              <a:t>IRO</a:t>
            </a:r>
            <a:r>
              <a:rPr lang="ja-JP" altLang="en-US" sz="2000" dirty="0"/>
              <a:t>・</a:t>
            </a:r>
            <a:r>
              <a:rPr lang="en-US" altLang="ja-JP" sz="2000" dirty="0"/>
              <a:t>IM</a:t>
            </a:r>
            <a:r>
              <a:rPr lang="ja-JP" altLang="en-US" sz="2000" dirty="0" smtClean="0"/>
              <a:t>資格者増員の斡旋。 　　　　</a:t>
            </a:r>
            <a:endParaRPr kumimoji="1" lang="en-US" altLang="ja-JP" sz="2000" dirty="0" smtClean="0"/>
          </a:p>
          <a:p>
            <a:pPr algn="l"/>
            <a:r>
              <a:rPr lang="ja-JP" altLang="en-US" sz="2000" dirty="0" smtClean="0"/>
              <a:t>★　</a:t>
            </a:r>
            <a:r>
              <a:rPr lang="en-US" altLang="ja-JP" sz="2000" dirty="0" smtClean="0"/>
              <a:t>2018</a:t>
            </a:r>
            <a:r>
              <a:rPr lang="ja-JP" altLang="en-US" sz="2000" dirty="0" smtClean="0"/>
              <a:t>年　若洲オリンピックハーバーによる各国際大会の実施。</a:t>
            </a:r>
            <a:endParaRPr lang="en-US" altLang="ja-JP" sz="2000" dirty="0" smtClean="0"/>
          </a:p>
          <a:p>
            <a:pPr algn="l"/>
            <a:r>
              <a:rPr lang="ja-JP" altLang="en-US" sz="2000" dirty="0"/>
              <a:t>　</a:t>
            </a:r>
            <a:r>
              <a:rPr lang="ja-JP" altLang="en-US" sz="2000" dirty="0" smtClean="0"/>
              <a:t>　　　　　　　</a:t>
            </a:r>
            <a:r>
              <a:rPr lang="en-US" altLang="ja-JP" sz="2000" dirty="0"/>
              <a:t> IRO</a:t>
            </a:r>
            <a:r>
              <a:rPr lang="ja-JP" altLang="en-US" sz="2000" dirty="0"/>
              <a:t>・</a:t>
            </a:r>
            <a:r>
              <a:rPr lang="en-US" altLang="ja-JP" sz="2000" dirty="0"/>
              <a:t>IM</a:t>
            </a:r>
            <a:r>
              <a:rPr lang="ja-JP" altLang="en-US" sz="2000" dirty="0" smtClean="0"/>
              <a:t>資格者増員の斡旋。</a:t>
            </a:r>
            <a:endParaRPr lang="en-US" altLang="ja-JP" sz="2000" dirty="0" smtClean="0"/>
          </a:p>
          <a:p>
            <a:pPr algn="l"/>
            <a:r>
              <a:rPr kumimoji="1" lang="ja-JP" altLang="en-US" sz="2000" dirty="0" smtClean="0"/>
              <a:t>★　</a:t>
            </a:r>
            <a:r>
              <a:rPr kumimoji="1" lang="en-US" altLang="ja-JP" sz="2000" dirty="0" smtClean="0"/>
              <a:t>2019</a:t>
            </a:r>
            <a:r>
              <a:rPr kumimoji="1" lang="ja-JP" altLang="en-US" sz="2000" dirty="0" smtClean="0"/>
              <a:t>年　国内開催国際レースを</a:t>
            </a:r>
            <a:r>
              <a:rPr kumimoji="1" lang="en-US" altLang="ja-JP" sz="2000" dirty="0" smtClean="0"/>
              <a:t>2020</a:t>
            </a:r>
            <a:r>
              <a:rPr kumimoji="1" lang="ja-JP" altLang="en-US" sz="2000" dirty="0" smtClean="0"/>
              <a:t>年オリンピックスタッフにより実施。</a:t>
            </a:r>
            <a:r>
              <a:rPr lang="ja-JP" altLang="en-US" sz="2000" dirty="0"/>
              <a:t>　</a:t>
            </a:r>
            <a:r>
              <a:rPr lang="ja-JP" altLang="en-US" sz="2000" dirty="0" smtClean="0"/>
              <a:t>　　　　　　　</a:t>
            </a:r>
            <a:endParaRPr kumimoji="1" lang="en-US" altLang="ja-JP" sz="2000" dirty="0" smtClean="0"/>
          </a:p>
          <a:p>
            <a:pPr algn="l"/>
            <a:r>
              <a:rPr lang="ja-JP" altLang="en-US" sz="2000" dirty="0" smtClean="0"/>
              <a:t>★　</a:t>
            </a:r>
            <a:r>
              <a:rPr lang="en-US" altLang="ja-JP" sz="2000" dirty="0" smtClean="0"/>
              <a:t>2020</a:t>
            </a:r>
            <a:r>
              <a:rPr lang="ja-JP" altLang="en-US" sz="2000" dirty="0" smtClean="0"/>
              <a:t>年</a:t>
            </a:r>
            <a:r>
              <a:rPr kumimoji="1" lang="ja-JP" altLang="en-US" sz="2000" dirty="0" smtClean="0"/>
              <a:t>　本番　　</a:t>
            </a:r>
            <a:endParaRPr kumimoji="1" lang="ja-JP" altLang="en-US" sz="2000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34243"/>
            <a:ext cx="686736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 descr="C:\Users\oba\AppData\Local\Microsoft\Windows\Temporary Internet Files\Content.IE5\2MI2QZWN\jsa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338" y="561981"/>
            <a:ext cx="1412156" cy="336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532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kumimoji="1" lang="ja-JP" altLang="en-US" sz="2400" dirty="0" smtClean="0"/>
              <a:t>　　</a:t>
            </a:r>
            <a:r>
              <a:rPr lang="ja-JP" altLang="en-US" sz="2400" dirty="0" smtClean="0"/>
              <a:t>２０１５年運営役員派遣</a:t>
            </a:r>
            <a:r>
              <a:rPr kumimoji="1" lang="ja-JP" altLang="en-US" sz="2400" dirty="0" smtClean="0"/>
              <a:t>大会日程</a:t>
            </a:r>
            <a:endParaRPr kumimoji="1" lang="ja-JP" altLang="en-US" sz="2400" dirty="0"/>
          </a:p>
        </p:txBody>
      </p:sp>
      <p:graphicFrame>
        <p:nvGraphicFramePr>
          <p:cNvPr id="8" name="コンテンツ プレースホルダー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2813259"/>
              </p:ext>
            </p:extLst>
          </p:nvPr>
        </p:nvGraphicFramePr>
        <p:xfrm>
          <a:off x="323528" y="1268760"/>
          <a:ext cx="8640960" cy="47426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79"/>
                <a:gridCol w="880098"/>
                <a:gridCol w="2250135"/>
                <a:gridCol w="1190248"/>
              </a:tblGrid>
              <a:tr h="395221">
                <a:tc gridSpan="4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大会名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日程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開催場所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エリア数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プリンセス・ソフィア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スペイン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アジア・サーキット（</a:t>
                      </a:r>
                      <a:r>
                        <a:rPr kumimoji="1" lang="en-US" altLang="ja-JP" dirty="0" smtClean="0"/>
                        <a:t>OW</a:t>
                      </a:r>
                      <a:r>
                        <a:rPr kumimoji="1" lang="ja-JP" altLang="en-US" dirty="0" smtClean="0"/>
                        <a:t>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江の島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ISAF</a:t>
                      </a:r>
                      <a:r>
                        <a:rPr kumimoji="1" lang="ja-JP" altLang="en-US" dirty="0" smtClean="0"/>
                        <a:t>　ワールド・カップ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イギリス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４２０級ワールドチャンピオンシップ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唐津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ＦＪ級ワールドチャンピオンシップ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葉山・江の島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リオ・</a:t>
                      </a:r>
                      <a:r>
                        <a:rPr kumimoji="1" lang="en-US" altLang="ja-JP" dirty="0" smtClean="0"/>
                        <a:t>2016</a:t>
                      </a:r>
                      <a:r>
                        <a:rPr kumimoji="1" lang="ja-JP" altLang="en-US" dirty="0" smtClean="0"/>
                        <a:t>　</a:t>
                      </a:r>
                      <a:r>
                        <a:rPr kumimoji="1" lang="en-US" altLang="ja-JP" dirty="0" smtClean="0"/>
                        <a:t>Test</a:t>
                      </a:r>
                      <a:r>
                        <a:rPr kumimoji="1" lang="ja-JP" altLang="en-US" dirty="0" smtClean="0"/>
                        <a:t>　</a:t>
                      </a:r>
                      <a:r>
                        <a:rPr kumimoji="1" lang="en-US" altLang="ja-JP" dirty="0" smtClean="0"/>
                        <a:t>Event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８月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ブラジル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５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ＲＳＸアジア選手権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９月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未定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４７０級ワールドチャンピオンシップ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１０月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イスラエル・フランス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フィンワールドチャンピオンシップ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１１月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ニュージーランド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ISAF</a:t>
                      </a:r>
                      <a:r>
                        <a:rPr kumimoji="1" lang="ja-JP" altLang="en-US" dirty="0" smtClean="0"/>
                        <a:t>・</a:t>
                      </a:r>
                      <a:r>
                        <a:rPr kumimoji="1" lang="en-US" altLang="ja-JP" dirty="0" smtClean="0"/>
                        <a:t>IFDS</a:t>
                      </a:r>
                      <a:r>
                        <a:rPr kumimoji="1" lang="ja-JP" altLang="en-US" dirty="0" smtClean="0"/>
                        <a:t>　ワールド・カップ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１２月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オーストラリア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403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kumimoji="1" lang="ja-JP" altLang="en-US" sz="2400" dirty="0" smtClean="0"/>
              <a:t>　　２０１６年</a:t>
            </a:r>
            <a:r>
              <a:rPr lang="ja-JP" altLang="en-US" sz="2400" dirty="0"/>
              <a:t>運営役員派遣</a:t>
            </a:r>
            <a:r>
              <a:rPr kumimoji="1" lang="ja-JP" altLang="en-US" sz="2400" dirty="0" smtClean="0"/>
              <a:t>大会日程</a:t>
            </a:r>
            <a:endParaRPr kumimoji="1" lang="ja-JP" altLang="en-US" sz="2400" dirty="0"/>
          </a:p>
        </p:txBody>
      </p:sp>
      <p:graphicFrame>
        <p:nvGraphicFramePr>
          <p:cNvPr id="8" name="コンテンツ プレースホルダー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003692"/>
              </p:ext>
            </p:extLst>
          </p:nvPr>
        </p:nvGraphicFramePr>
        <p:xfrm>
          <a:off x="323528" y="1268760"/>
          <a:ext cx="8640960" cy="47426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20480"/>
                <a:gridCol w="880098"/>
                <a:gridCol w="2250134"/>
                <a:gridCol w="1190248"/>
              </a:tblGrid>
              <a:tr h="395221">
                <a:tc gridSpan="4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大会名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日程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開催場所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エリア数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モス　ワールドチャンピオンシップ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５月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葉山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ISAF</a:t>
                      </a:r>
                      <a:r>
                        <a:rPr kumimoji="1" lang="ja-JP" altLang="en-US" dirty="0" smtClean="0"/>
                        <a:t>　ワールドカップ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イギリス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アジア・サーキット（</a:t>
                      </a:r>
                      <a:r>
                        <a:rPr kumimoji="1" lang="en-US" altLang="ja-JP" dirty="0" smtClean="0"/>
                        <a:t>OW</a:t>
                      </a:r>
                      <a:r>
                        <a:rPr kumimoji="1" lang="ja-JP" altLang="en-US" dirty="0" smtClean="0"/>
                        <a:t>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未定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リオ・オリンピック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８月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ブラジル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５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J-24</a:t>
                      </a:r>
                      <a:r>
                        <a:rPr kumimoji="1" lang="ja-JP" altLang="en-US" dirty="0" smtClean="0"/>
                        <a:t>　ワールドチャンピオンシップ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１１月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和歌山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ISAF</a:t>
                      </a:r>
                      <a:r>
                        <a:rPr kumimoji="1" lang="ja-JP" altLang="en-US" dirty="0" smtClean="0"/>
                        <a:t>　ユース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１２月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オマーン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3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kumimoji="1" lang="ja-JP" altLang="en-US" sz="2400" dirty="0" smtClean="0"/>
              <a:t>　　２０１７年</a:t>
            </a:r>
            <a:r>
              <a:rPr lang="ja-JP" altLang="en-US" sz="2400" dirty="0"/>
              <a:t>運営役員派遣</a:t>
            </a:r>
            <a:r>
              <a:rPr kumimoji="1" lang="ja-JP" altLang="en-US" sz="2400" dirty="0" smtClean="0"/>
              <a:t>大会日程</a:t>
            </a:r>
            <a:endParaRPr kumimoji="1" lang="ja-JP" altLang="en-US" sz="2400" dirty="0"/>
          </a:p>
        </p:txBody>
      </p:sp>
      <p:graphicFrame>
        <p:nvGraphicFramePr>
          <p:cNvPr id="8" name="コンテンツ プレースホルダー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4704993"/>
              </p:ext>
            </p:extLst>
          </p:nvPr>
        </p:nvGraphicFramePr>
        <p:xfrm>
          <a:off x="323528" y="1268760"/>
          <a:ext cx="8640960" cy="47426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20481"/>
                <a:gridCol w="880097"/>
                <a:gridCol w="2250134"/>
                <a:gridCol w="1190248"/>
              </a:tblGrid>
              <a:tr h="395221">
                <a:tc gridSpan="4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大会名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日程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開催場所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エリア数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ISAF</a:t>
                      </a:r>
                      <a:r>
                        <a:rPr kumimoji="1" lang="ja-JP" altLang="en-US" dirty="0" smtClean="0"/>
                        <a:t>　ワールドカップ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未定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４～５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49er/FX </a:t>
                      </a:r>
                      <a:r>
                        <a:rPr kumimoji="1" lang="ja-JP" altLang="en-US" dirty="0" smtClean="0"/>
                        <a:t>ワールドチャンピオンシップ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未定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アジア・サーキット（</a:t>
                      </a:r>
                      <a:r>
                        <a:rPr kumimoji="1" lang="en-US" altLang="ja-JP" dirty="0" smtClean="0"/>
                        <a:t>OW</a:t>
                      </a:r>
                      <a:r>
                        <a:rPr kumimoji="1" lang="ja-JP" altLang="en-US" dirty="0" smtClean="0"/>
                        <a:t>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未定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470</a:t>
                      </a:r>
                      <a:r>
                        <a:rPr kumimoji="1" lang="ja-JP" altLang="en-US" dirty="0" smtClean="0"/>
                        <a:t>級ジュニア　ワールド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未定</a:t>
                      </a:r>
                      <a:endParaRPr kumimoji="1" lang="en-US" altLang="ja-JP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RSX</a:t>
                      </a:r>
                      <a:r>
                        <a:rPr kumimoji="1" lang="ja-JP" altLang="en-US" dirty="0" smtClean="0"/>
                        <a:t>ワールドチャンピオンシップ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未定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503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kumimoji="1" lang="ja-JP" altLang="en-US" sz="2400" dirty="0" smtClean="0"/>
              <a:t>　　２０１８年</a:t>
            </a:r>
            <a:r>
              <a:rPr lang="ja-JP" altLang="en-US" sz="2400" dirty="0"/>
              <a:t>運営役員派遣</a:t>
            </a:r>
            <a:r>
              <a:rPr kumimoji="1" lang="ja-JP" altLang="en-US" sz="2400" dirty="0" smtClean="0"/>
              <a:t>大会日程</a:t>
            </a:r>
            <a:endParaRPr kumimoji="1" lang="ja-JP" altLang="en-US" sz="2400" dirty="0"/>
          </a:p>
        </p:txBody>
      </p:sp>
      <p:graphicFrame>
        <p:nvGraphicFramePr>
          <p:cNvPr id="8" name="コンテンツ プレースホルダー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5997978"/>
              </p:ext>
            </p:extLst>
          </p:nvPr>
        </p:nvGraphicFramePr>
        <p:xfrm>
          <a:off x="323528" y="1268760"/>
          <a:ext cx="8640961" cy="47426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20481"/>
                <a:gridCol w="880098"/>
                <a:gridCol w="2250135"/>
                <a:gridCol w="1190247"/>
              </a:tblGrid>
              <a:tr h="395221">
                <a:tc gridSpan="4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大会名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日程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開催場所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エリア数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ISAF</a:t>
                      </a:r>
                      <a:r>
                        <a:rPr kumimoji="1" lang="ja-JP" altLang="en-US" dirty="0" smtClean="0"/>
                        <a:t>　ワールドカップ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未定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４～５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アジア・サーキット（</a:t>
                      </a:r>
                      <a:r>
                        <a:rPr kumimoji="1" lang="en-US" altLang="ja-JP" dirty="0" smtClean="0"/>
                        <a:t>OW</a:t>
                      </a:r>
                      <a:r>
                        <a:rPr kumimoji="1" lang="ja-JP" altLang="en-US" dirty="0" smtClean="0"/>
                        <a:t>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未定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2020</a:t>
                      </a:r>
                      <a:r>
                        <a:rPr kumimoji="1" lang="ja-JP" altLang="en-US" dirty="0" smtClean="0"/>
                        <a:t>　</a:t>
                      </a:r>
                      <a:r>
                        <a:rPr kumimoji="1" lang="en-US" altLang="ja-JP" dirty="0" smtClean="0"/>
                        <a:t>Test</a:t>
                      </a:r>
                      <a:r>
                        <a:rPr kumimoji="1" lang="ja-JP" altLang="en-US" dirty="0" smtClean="0"/>
                        <a:t>　</a:t>
                      </a:r>
                      <a:r>
                        <a:rPr kumimoji="1" lang="en-US" altLang="ja-JP" dirty="0" smtClean="0"/>
                        <a:t>Event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若洲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ASAF </a:t>
                      </a:r>
                      <a:r>
                        <a:rPr kumimoji="1" lang="ja-JP" altLang="en-US" dirty="0" smtClean="0"/>
                        <a:t>カップ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若洲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２～３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39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kumimoji="1" lang="ja-JP" altLang="en-US" sz="2400" dirty="0" smtClean="0"/>
              <a:t>　　２０１９年</a:t>
            </a:r>
            <a:r>
              <a:rPr lang="ja-JP" altLang="en-US" sz="2400" dirty="0"/>
              <a:t>運営役員派遣</a:t>
            </a:r>
            <a:r>
              <a:rPr kumimoji="1" lang="ja-JP" altLang="en-US" sz="2400" dirty="0" smtClean="0"/>
              <a:t>大会日程</a:t>
            </a:r>
            <a:endParaRPr kumimoji="1" lang="ja-JP" altLang="en-US" sz="2400" dirty="0"/>
          </a:p>
        </p:txBody>
      </p:sp>
      <p:graphicFrame>
        <p:nvGraphicFramePr>
          <p:cNvPr id="8" name="コンテンツ プレースホルダー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5623686"/>
              </p:ext>
            </p:extLst>
          </p:nvPr>
        </p:nvGraphicFramePr>
        <p:xfrm>
          <a:off x="323528" y="1268760"/>
          <a:ext cx="8640960" cy="47426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20481"/>
                <a:gridCol w="880097"/>
                <a:gridCol w="2250134"/>
                <a:gridCol w="1190248"/>
              </a:tblGrid>
              <a:tr h="395221">
                <a:tc gridSpan="4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大会名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日程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開催場所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エリア数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ISAF</a:t>
                      </a:r>
                      <a:r>
                        <a:rPr kumimoji="1" lang="ja-JP" altLang="en-US" dirty="0" smtClean="0"/>
                        <a:t>　ワールドカップ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若洲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４～５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ASAF</a:t>
                      </a:r>
                      <a:r>
                        <a:rPr kumimoji="1" lang="ja-JP" altLang="en-US" dirty="0" smtClean="0"/>
                        <a:t>　カップ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若洲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４７０級　ワールドチャンピオンシップ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未定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レーザー　ワールドチャンピオンシップ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未定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レーザーラジアル　ワールド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未定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フィン級　ゴールドカップ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未定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IFDS</a:t>
                      </a:r>
                      <a:r>
                        <a:rPr kumimoji="1" lang="ja-JP" altLang="en-US" dirty="0" smtClean="0"/>
                        <a:t>　プレパラリンピック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若洲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プレ・オリンピック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若洲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５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5314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kumimoji="1" lang="ja-JP" altLang="en-US" sz="2400" dirty="0" smtClean="0"/>
              <a:t>　　２０２０年</a:t>
            </a:r>
            <a:r>
              <a:rPr lang="ja-JP" altLang="en-US" sz="2400" dirty="0"/>
              <a:t>運営役員派遣</a:t>
            </a:r>
            <a:r>
              <a:rPr kumimoji="1" lang="ja-JP" altLang="en-US" sz="2400" dirty="0" smtClean="0"/>
              <a:t>大会日程</a:t>
            </a:r>
            <a:endParaRPr kumimoji="1" lang="ja-JP" altLang="en-US" sz="2400" dirty="0"/>
          </a:p>
        </p:txBody>
      </p:sp>
      <p:graphicFrame>
        <p:nvGraphicFramePr>
          <p:cNvPr id="8" name="コンテンツ プレースホルダー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0654423"/>
              </p:ext>
            </p:extLst>
          </p:nvPr>
        </p:nvGraphicFramePr>
        <p:xfrm>
          <a:off x="323528" y="1268760"/>
          <a:ext cx="8640961" cy="47426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20481"/>
                <a:gridCol w="880097"/>
                <a:gridCol w="2250135"/>
                <a:gridCol w="1190248"/>
              </a:tblGrid>
              <a:tr h="395221">
                <a:tc gridSpan="4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大会名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日程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開催場所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エリア数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ISAF</a:t>
                      </a:r>
                      <a:r>
                        <a:rPr kumimoji="1" lang="ja-JP" altLang="en-US" dirty="0" smtClean="0"/>
                        <a:t>　ワールドカップ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若洲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４～５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ASAF</a:t>
                      </a:r>
                      <a:r>
                        <a:rPr kumimoji="1" lang="ja-JP" altLang="en-US" dirty="0" smtClean="0"/>
                        <a:t>　カップ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若洲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２０２０　東京オリンピック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679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</TotalTime>
  <Words>347</Words>
  <Application>Microsoft Office PowerPoint</Application>
  <PresentationFormat>画面に合わせる (4:3)</PresentationFormat>
  <Paragraphs>184</Paragraphs>
  <Slides>9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Office ​​テーマ</vt:lpstr>
      <vt:lpstr>東京2020へ向けて</vt:lpstr>
      <vt:lpstr>　　　　２０２０　東京オリンピック・パラリンピック 役員活動計画</vt:lpstr>
      <vt:lpstr>　　　　２０２０東京オリンピック・パラリンピック 準備年度基本計画</vt:lpstr>
      <vt:lpstr>　　２０１５年運営役員派遣大会日程</vt:lpstr>
      <vt:lpstr>　　２０１６年運営役員派遣大会日程</vt:lpstr>
      <vt:lpstr>　　２０１７年運営役員派遣大会日程</vt:lpstr>
      <vt:lpstr>　　２０１８年運営役員派遣大会日程</vt:lpstr>
      <vt:lpstr>　　２０１９年運営役員派遣大会日程</vt:lpstr>
      <vt:lpstr>　　２０２０年運営役員派遣大会日程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東京2020へ向けて</dc:title>
  <dc:creator>大庭 秀夫</dc:creator>
  <cp:lastModifiedBy>大庭 秀夫</cp:lastModifiedBy>
  <cp:revision>48</cp:revision>
  <cp:lastPrinted>2014-12-03T00:17:09Z</cp:lastPrinted>
  <dcterms:created xsi:type="dcterms:W3CDTF">2014-11-17T00:06:56Z</dcterms:created>
  <dcterms:modified xsi:type="dcterms:W3CDTF">2015-01-16T22:36:51Z</dcterms:modified>
</cp:coreProperties>
</file>